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7" r:id="rId2"/>
    <p:sldMasterId id="2147483679" r:id="rId3"/>
  </p:sldMasterIdLst>
  <p:notesMasterIdLst>
    <p:notesMasterId r:id="rId41"/>
  </p:notesMasterIdLst>
  <p:sldIdLst>
    <p:sldId id="264" r:id="rId4"/>
    <p:sldId id="256" r:id="rId5"/>
    <p:sldId id="257" r:id="rId6"/>
    <p:sldId id="258" r:id="rId7"/>
    <p:sldId id="259" r:id="rId8"/>
    <p:sldId id="308" r:id="rId9"/>
    <p:sldId id="309" r:id="rId10"/>
    <p:sldId id="310" r:id="rId11"/>
    <p:sldId id="311" r:id="rId12"/>
    <p:sldId id="313" r:id="rId13"/>
    <p:sldId id="312" r:id="rId14"/>
    <p:sldId id="314" r:id="rId15"/>
    <p:sldId id="315" r:id="rId16"/>
    <p:sldId id="261" r:id="rId17"/>
    <p:sldId id="269" r:id="rId18"/>
    <p:sldId id="270" r:id="rId19"/>
    <p:sldId id="278" r:id="rId20"/>
    <p:sldId id="262" r:id="rId21"/>
    <p:sldId id="303" r:id="rId22"/>
    <p:sldId id="317" r:id="rId23"/>
    <p:sldId id="274" r:id="rId24"/>
    <p:sldId id="295" r:id="rId25"/>
    <p:sldId id="296" r:id="rId26"/>
    <p:sldId id="297" r:id="rId27"/>
    <p:sldId id="298" r:id="rId28"/>
    <p:sldId id="299" r:id="rId29"/>
    <p:sldId id="300" r:id="rId30"/>
    <p:sldId id="301" r:id="rId31"/>
    <p:sldId id="302" r:id="rId32"/>
    <p:sldId id="294" r:id="rId33"/>
    <p:sldId id="316" r:id="rId34"/>
    <p:sldId id="319" r:id="rId35"/>
    <p:sldId id="320" r:id="rId36"/>
    <p:sldId id="321" r:id="rId37"/>
    <p:sldId id="322" r:id="rId38"/>
    <p:sldId id="272" r:id="rId39"/>
    <p:sldId id="323" r:id="rId40"/>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7215"/>
    <a:srgbClr val="133453"/>
    <a:srgbClr val="BF9000"/>
    <a:srgbClr val="0B0B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68" autoAdjust="0"/>
    <p:restoredTop sz="77518" autoAdjust="0"/>
  </p:normalViewPr>
  <p:slideViewPr>
    <p:cSldViewPr snapToGrid="0">
      <p:cViewPr varScale="1">
        <p:scale>
          <a:sx n="102" d="100"/>
          <a:sy n="102" d="100"/>
        </p:scale>
        <p:origin x="189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48C7BBB7-E5BF-48B1-85F7-FF0A76A86875}" type="datetimeFigureOut">
              <a:rPr lang="en-GB" smtClean="0"/>
              <a:t>04/09/2018</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14588B54-F89E-4A7B-B5C8-E2EF6313BFF7}" type="slidenum">
              <a:rPr lang="en-GB" smtClean="0"/>
              <a:t>‹#›</a:t>
            </a:fld>
            <a:endParaRPr lang="en-GB"/>
          </a:p>
        </p:txBody>
      </p:sp>
    </p:spTree>
    <p:extLst>
      <p:ext uri="{BB962C8B-B14F-4D97-AF65-F5344CB8AC3E}">
        <p14:creationId xmlns:p14="http://schemas.microsoft.com/office/powerpoint/2010/main" val="863631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This is a capacity building programme jointly delivered by ICCROM and IUCN, and it has been made possible with the generous support of the Norwegian Ministry of Climate and Environment. </a:t>
            </a:r>
          </a:p>
          <a:p>
            <a:r>
              <a:rPr lang="en-GB" baseline="0" dirty="0" smtClean="0"/>
              <a:t>I stress the capacity building objective of the programme, because it is formulated on the basis of getting people, as individuals and as collective institutions to make better informed decisions. </a:t>
            </a:r>
          </a:p>
          <a:p>
            <a:endParaRPr lang="en-GB" dirty="0"/>
          </a:p>
        </p:txBody>
      </p:sp>
      <p:sp>
        <p:nvSpPr>
          <p:cNvPr id="4" name="Slide Number Placeholder 3"/>
          <p:cNvSpPr>
            <a:spLocks noGrp="1"/>
          </p:cNvSpPr>
          <p:nvPr>
            <p:ph type="sldNum" sz="quarter" idx="10"/>
          </p:nvPr>
        </p:nvSpPr>
        <p:spPr/>
        <p:txBody>
          <a:bodyPr/>
          <a:lstStyle/>
          <a:p>
            <a:fld id="{14588B54-F89E-4A7B-B5C8-E2EF6313BFF7}" type="slidenum">
              <a:rPr lang="en-GB" smtClean="0"/>
              <a:t>1</a:t>
            </a:fld>
            <a:endParaRPr lang="en-GB"/>
          </a:p>
        </p:txBody>
      </p:sp>
    </p:spTree>
    <p:extLst>
      <p:ext uri="{BB962C8B-B14F-4D97-AF65-F5344CB8AC3E}">
        <p14:creationId xmlns:p14="http://schemas.microsoft.com/office/powerpoint/2010/main" val="786992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ko-KR" dirty="0" smtClean="0"/>
              <a:t>This</a:t>
            </a:r>
            <a:r>
              <a:rPr lang="en-GB" altLang="ko-KR" baseline="0" dirty="0" smtClean="0"/>
              <a:t> is a glimpse through </a:t>
            </a:r>
            <a:r>
              <a:rPr lang="en-GB" altLang="ko-KR" dirty="0" smtClean="0"/>
              <a:t>some of the activities</a:t>
            </a:r>
            <a:r>
              <a:rPr lang="en-GB" altLang="ko-KR" baseline="0" dirty="0" smtClean="0"/>
              <a:t> that will be implemented under each module. The entire programme will run for six years, with 3 work programmes in 2 year packs. We are now entering year 2 of the programme. </a:t>
            </a:r>
          </a:p>
          <a:p>
            <a:endParaRPr lang="en-GB" altLang="ko-KR" baseline="0" dirty="0" smtClean="0"/>
          </a:p>
          <a:p>
            <a:r>
              <a:rPr lang="en-GB" altLang="ko-KR" baseline="0" dirty="0" smtClean="0"/>
              <a:t>The main overarching module is the one on Effective Management: Nature, Culture, Communities. It is the very core of the whole programme. Various capacity building activities such as training courses, research and teaching collaboration with World Heritage master course universities are underway, and will continue on. There are also efforts to lead international standards on management, by producing an integrated management manual for nature and culture, and conducting management effectiveness tests on different types of sites. The first year has focused on building up a common ground, to identify pertinent issues that would be covered in the forthcoming manual. </a:t>
            </a:r>
          </a:p>
          <a:p>
            <a:endParaRPr lang="en-GB" altLang="ko-KR" baseline="0" dirty="0" smtClean="0"/>
          </a:p>
          <a:p>
            <a:r>
              <a:rPr lang="en-GB" altLang="ko-KR" baseline="0" dirty="0" smtClean="0"/>
              <a:t>The second module focuses on resilience. Heritage and society are prone to disasters and the effects of climate change, and it is necessary to identify risks and be prepared for them in advance to minimize the negative impacts and to be able to deal with the change. As IUCN WH Outlook has highlighted, climate change is the factor that has been the biggest factor of causing impacts on heritage conservation. It is already incurring changes in conservation practices on the ground, with materials and durability aspects being greatly affected. There needs to be a practical guidance on climate change adaptation which can be of genuine use to the practitioners on the ground. And this will be in conjunction to disaster risk preparedness. Long term DRM courses which will work on developing actual DRM plans for individual sites will be coordinated, together with a revised manual on DRM. We are also going to work on coordinating the overall manual with the resilience manual, so that it wouldn’t be overlapping or contradicting each other, but rather work as a complementary guidance. </a:t>
            </a:r>
          </a:p>
          <a:p>
            <a:endParaRPr lang="en-GB" altLang="ko-KR" baseline="0" dirty="0" smtClean="0"/>
          </a:p>
          <a:p>
            <a:r>
              <a:rPr lang="en-GB" altLang="ko-KR" baseline="0" dirty="0" smtClean="0"/>
              <a:t>The third module is on impact assessments. With the growing importance of conducting impact assessments for developments and change, we need to understand the broader scope of these assessments and to provide guidance to those who needs to commission the task, and also those who undertake the task. There is also the very large possibility of utilizing impact assessment as a proactive management tool. For this we will continue to work within the heritage sector, but also to reach out of our world, now liaising and seeking collaboration with the International Association of Impact Assessment, to produce a more practical toolkit for heritage. </a:t>
            </a:r>
          </a:p>
          <a:p>
            <a:endParaRPr lang="en-GB" altLang="ko-KR" dirty="0" smtClean="0"/>
          </a:p>
          <a:p>
            <a:endParaRPr lang="ko-KR" altLang="en-US" dirty="0"/>
          </a:p>
        </p:txBody>
      </p:sp>
      <p:sp>
        <p:nvSpPr>
          <p:cNvPr id="4" name="슬라이드 번호 개체 틀 3"/>
          <p:cNvSpPr>
            <a:spLocks noGrp="1"/>
          </p:cNvSpPr>
          <p:nvPr>
            <p:ph type="sldNum" sz="quarter" idx="10"/>
          </p:nvPr>
        </p:nvSpPr>
        <p:spPr/>
        <p:txBody>
          <a:bodyPr/>
          <a:lstStyle/>
          <a:p>
            <a:fld id="{14588B54-F89E-4A7B-B5C8-E2EF6313BFF7}" type="slidenum">
              <a:rPr lang="en-GB" smtClean="0"/>
              <a:t>15</a:t>
            </a:fld>
            <a:endParaRPr lang="en-GB"/>
          </a:p>
        </p:txBody>
      </p:sp>
    </p:spTree>
    <p:extLst>
      <p:ext uri="{BB962C8B-B14F-4D97-AF65-F5344CB8AC3E}">
        <p14:creationId xmlns:p14="http://schemas.microsoft.com/office/powerpoint/2010/main" val="1468354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Whereas the first</a:t>
            </a:r>
            <a:r>
              <a:rPr lang="en-US" altLang="ko-KR" baseline="0" dirty="0" smtClean="0"/>
              <a:t> three modules are the main themes or areas of work, the other two modules are more of the working structure of the </a:t>
            </a:r>
            <a:r>
              <a:rPr lang="en-US" altLang="ko-KR" baseline="0" dirty="0" err="1" smtClean="0"/>
              <a:t>programme</a:t>
            </a:r>
            <a:r>
              <a:rPr lang="en-US" altLang="ko-KR" baseline="0" dirty="0" smtClean="0"/>
              <a:t> – demonstrating the site base approach and targeting of diverse audiences. </a:t>
            </a:r>
          </a:p>
          <a:p>
            <a:r>
              <a:rPr lang="en-US" altLang="ko-KR" baseline="0" dirty="0" smtClean="0"/>
              <a:t>The whole program will base its work on individual sites. Courses, capacity building activities, planning, management effectiveness training will all be applied to sites and will work on actual site based examples. These sites will become learning sites, not necessarily being named as sites of good practice or bad practice, but as exemplary sites which could highlight the diverse important aspects of the objectives. </a:t>
            </a:r>
          </a:p>
          <a:p>
            <a:endParaRPr lang="en-US" altLang="ko-KR" baseline="0" dirty="0" smtClean="0"/>
          </a:p>
          <a:p>
            <a:r>
              <a:rPr lang="en-US" altLang="ko-KR" baseline="0" dirty="0" smtClean="0"/>
              <a:t>The idea of the leadership network is to support the able minded individuals to influence their way of work within their environment. We aim to reach out not only to site managers, practitioners, academics, government focal points, but also to those outside our heritage sphere, professionals of impact assessment, urban planning, rights based approaches, climate change and disaster risk preparedness. We aim to work together with those who can connect the dots and make a network that can influence our way of work. </a:t>
            </a:r>
          </a:p>
          <a:p>
            <a:r>
              <a:rPr lang="en-US" altLang="ko-KR" baseline="0" dirty="0" smtClean="0"/>
              <a:t> </a:t>
            </a:r>
          </a:p>
          <a:p>
            <a:endParaRPr lang="en-US" altLang="ko-KR" baseline="0" dirty="0" smtClean="0"/>
          </a:p>
          <a:p>
            <a:r>
              <a:rPr lang="en-US" altLang="ko-KR" baseline="0" dirty="0" smtClean="0"/>
              <a:t> </a:t>
            </a:r>
            <a:endParaRPr lang="ko-KR" altLang="en-US" dirty="0"/>
          </a:p>
        </p:txBody>
      </p:sp>
      <p:sp>
        <p:nvSpPr>
          <p:cNvPr id="4" name="슬라이드 번호 개체 틀 3"/>
          <p:cNvSpPr>
            <a:spLocks noGrp="1"/>
          </p:cNvSpPr>
          <p:nvPr>
            <p:ph type="sldNum" sz="quarter" idx="10"/>
          </p:nvPr>
        </p:nvSpPr>
        <p:spPr/>
        <p:txBody>
          <a:bodyPr/>
          <a:lstStyle/>
          <a:p>
            <a:fld id="{14588B54-F89E-4A7B-B5C8-E2EF6313BFF7}" type="slidenum">
              <a:rPr lang="en-GB" smtClean="0"/>
              <a:t>16</a:t>
            </a:fld>
            <a:endParaRPr lang="en-GB"/>
          </a:p>
        </p:txBody>
      </p:sp>
    </p:spTree>
    <p:extLst>
      <p:ext uri="{BB962C8B-B14F-4D97-AF65-F5344CB8AC3E}">
        <p14:creationId xmlns:p14="http://schemas.microsoft.com/office/powerpoint/2010/main" val="41144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588B54-F89E-4A7B-B5C8-E2EF6313BFF7}" type="slidenum">
              <a:rPr lang="en-GB" smtClean="0"/>
              <a:t>17</a:t>
            </a:fld>
            <a:endParaRPr lang="en-GB"/>
          </a:p>
        </p:txBody>
      </p:sp>
    </p:spTree>
    <p:extLst>
      <p:ext uri="{BB962C8B-B14F-4D97-AF65-F5344CB8AC3E}">
        <p14:creationId xmlns:p14="http://schemas.microsoft.com/office/powerpoint/2010/main" val="3209540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These are the original outputs that we had set out, at the beginning.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Programme initially had aimed to produce a joint integrated management manual for culture and nature, but as a result of our recent programme discussions, we have now evolved into building up a capacity building online platform, where we can also diversify the method of our delivery and reach out to a wider audience more effectively. </a:t>
            </a:r>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4588B54-F89E-4A7B-B5C8-E2EF6313BFF7}" type="slidenum">
              <a:rPr lang="en-GB" smtClean="0"/>
              <a:t>18</a:t>
            </a:fld>
            <a:endParaRPr lang="en-GB"/>
          </a:p>
        </p:txBody>
      </p:sp>
    </p:spTree>
    <p:extLst>
      <p:ext uri="{BB962C8B-B14F-4D97-AF65-F5344CB8AC3E}">
        <p14:creationId xmlns:p14="http://schemas.microsoft.com/office/powerpoint/2010/main" val="1576708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Although</a:t>
            </a:r>
            <a:r>
              <a:rPr lang="en-GB" baseline="0" dirty="0" smtClean="0"/>
              <a:t> we aim to have a wealth of information and materials kept handy and easily accessible, we also recognize the importance of keeping it simple! </a:t>
            </a:r>
          </a:p>
          <a:p>
            <a:endParaRPr lang="en-GB" dirty="0"/>
          </a:p>
        </p:txBody>
      </p:sp>
      <p:sp>
        <p:nvSpPr>
          <p:cNvPr id="4" name="Slide Number Placeholder 3"/>
          <p:cNvSpPr>
            <a:spLocks noGrp="1"/>
          </p:cNvSpPr>
          <p:nvPr>
            <p:ph type="sldNum" sz="quarter" idx="10"/>
          </p:nvPr>
        </p:nvSpPr>
        <p:spPr/>
        <p:txBody>
          <a:bodyPr/>
          <a:lstStyle/>
          <a:p>
            <a:fld id="{14588B54-F89E-4A7B-B5C8-E2EF6313BFF7}" type="slidenum">
              <a:rPr lang="en-GB" smtClean="0"/>
              <a:t>20</a:t>
            </a:fld>
            <a:endParaRPr lang="en-GB"/>
          </a:p>
        </p:txBody>
      </p:sp>
    </p:spTree>
    <p:extLst>
      <p:ext uri="{BB962C8B-B14F-4D97-AF65-F5344CB8AC3E}">
        <p14:creationId xmlns:p14="http://schemas.microsoft.com/office/powerpoint/2010/main" val="3277067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Hopefully</a:t>
            </a:r>
            <a:r>
              <a:rPr lang="en-GB" baseline="0" dirty="0" smtClean="0"/>
              <a:t> after 6 years, in 2023, we will be able to present a joint resource platform for managing cultural and natural heritage, which will host all the necessary content of the integrated culture and nature management manual, a revised manual on disaster risk management, a toolkit on impact assessment with an array of capacity building activities delivered in many different medium. </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4588B54-F89E-4A7B-B5C8-E2EF6313BFF7}" type="slidenum">
              <a:rPr lang="en-GB" smtClean="0"/>
              <a:t>21</a:t>
            </a:fld>
            <a:endParaRPr lang="en-GB"/>
          </a:p>
        </p:txBody>
      </p:sp>
    </p:spTree>
    <p:extLst>
      <p:ext uri="{BB962C8B-B14F-4D97-AF65-F5344CB8AC3E}">
        <p14:creationId xmlns:p14="http://schemas.microsoft.com/office/powerpoint/2010/main" val="2092883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Hopefully</a:t>
            </a:r>
            <a:r>
              <a:rPr lang="en-GB" baseline="0" dirty="0" smtClean="0"/>
              <a:t> after 6 years, in 2023, we will be able to present a joint resource platform for managing cultural and natural heritage, which will host all the necessary content of the integrated culture and nature management manual, a revised manual on disaster risk management, a toolkit on impact assessment with an array of capacity building activities delivered in many different medium. </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4588B54-F89E-4A7B-B5C8-E2EF6313BFF7}" type="slidenum">
              <a:rPr lang="en-GB" smtClean="0"/>
              <a:t>22</a:t>
            </a:fld>
            <a:endParaRPr lang="en-GB"/>
          </a:p>
        </p:txBody>
      </p:sp>
    </p:spTree>
    <p:extLst>
      <p:ext uri="{BB962C8B-B14F-4D97-AF65-F5344CB8AC3E}">
        <p14:creationId xmlns:p14="http://schemas.microsoft.com/office/powerpoint/2010/main" val="2470454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Hopefully</a:t>
            </a:r>
            <a:r>
              <a:rPr lang="en-GB" baseline="0" dirty="0" smtClean="0"/>
              <a:t> after 6 years, in 2023, we will be able to present a joint resource platform for managing cultural and natural heritage, which will host all the necessary content of the integrated culture and nature management manual, a revised manual on disaster risk management, a toolkit on impact assessment with an array of capacity building activities delivered in many different medium. </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4588B54-F89E-4A7B-B5C8-E2EF6313BFF7}" type="slidenum">
              <a:rPr lang="en-GB" smtClean="0"/>
              <a:t>23</a:t>
            </a:fld>
            <a:endParaRPr lang="en-GB"/>
          </a:p>
        </p:txBody>
      </p:sp>
    </p:spTree>
    <p:extLst>
      <p:ext uri="{BB962C8B-B14F-4D97-AF65-F5344CB8AC3E}">
        <p14:creationId xmlns:p14="http://schemas.microsoft.com/office/powerpoint/2010/main" val="2013084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Hopefully</a:t>
            </a:r>
            <a:r>
              <a:rPr lang="en-GB" baseline="0" dirty="0" smtClean="0"/>
              <a:t> after 6 years, in 2023, we will be able to present a joint resource platform for managing cultural and natural heritage, which will host all the necessary content of the integrated culture and nature management manual, a revised manual on disaster risk management, a toolkit on impact assessment with an array of capacity building activities delivered in many different medium. </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4588B54-F89E-4A7B-B5C8-E2EF6313BFF7}" type="slidenum">
              <a:rPr lang="en-GB" smtClean="0"/>
              <a:t>24</a:t>
            </a:fld>
            <a:endParaRPr lang="en-GB"/>
          </a:p>
        </p:txBody>
      </p:sp>
    </p:spTree>
    <p:extLst>
      <p:ext uri="{BB962C8B-B14F-4D97-AF65-F5344CB8AC3E}">
        <p14:creationId xmlns:p14="http://schemas.microsoft.com/office/powerpoint/2010/main" val="3817791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Hopefully</a:t>
            </a:r>
            <a:r>
              <a:rPr lang="en-GB" baseline="0" dirty="0" smtClean="0"/>
              <a:t> after 6 years, in 2023, we will be able to present a joint resource platform for managing cultural and natural heritage, which will host all the necessary content of the integrated culture and nature management manual, a revised manual on disaster risk management, a toolkit on impact assessment with an array of capacity building activities delivered in many different medium. </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4588B54-F89E-4A7B-B5C8-E2EF6313BFF7}" type="slidenum">
              <a:rPr lang="en-GB" smtClean="0"/>
              <a:t>25</a:t>
            </a:fld>
            <a:endParaRPr lang="en-GB"/>
          </a:p>
        </p:txBody>
      </p:sp>
    </p:spTree>
    <p:extLst>
      <p:ext uri="{BB962C8B-B14F-4D97-AF65-F5344CB8AC3E}">
        <p14:creationId xmlns:p14="http://schemas.microsoft.com/office/powerpoint/2010/main" val="183147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The World Heritage Leadership Programme aims to improve the overall heritage conservation practice, especially by linking nature and culture, </a:t>
            </a:r>
          </a:p>
          <a:p>
            <a:r>
              <a:rPr lang="en-GB" baseline="0" dirty="0" smtClean="0"/>
              <a:t>but it also aims to place </a:t>
            </a:r>
            <a:r>
              <a:rPr lang="en-GB" b="1" baseline="0" dirty="0" smtClean="0"/>
              <a:t>people</a:t>
            </a:r>
            <a:r>
              <a:rPr lang="en-GB" b="0" baseline="0" dirty="0" smtClean="0"/>
              <a:t> back</a:t>
            </a:r>
            <a:r>
              <a:rPr lang="en-GB" baseline="0" dirty="0" smtClean="0"/>
              <a:t> into the framework of heritage conservation, so that World Heritage properties contribute to sustainable development, and play a vital role in society. </a:t>
            </a:r>
          </a:p>
          <a:p>
            <a:endParaRPr lang="en-GB" baseline="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14588B54-F89E-4A7B-B5C8-E2EF6313BFF7}" type="slidenum">
              <a:rPr lang="en-GB" smtClean="0"/>
              <a:t>2</a:t>
            </a:fld>
            <a:endParaRPr lang="en-GB"/>
          </a:p>
        </p:txBody>
      </p:sp>
    </p:spTree>
    <p:extLst>
      <p:ext uri="{BB962C8B-B14F-4D97-AF65-F5344CB8AC3E}">
        <p14:creationId xmlns:p14="http://schemas.microsoft.com/office/powerpoint/2010/main" val="2502133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Hopefully</a:t>
            </a:r>
            <a:r>
              <a:rPr lang="en-GB" baseline="0" dirty="0" smtClean="0"/>
              <a:t> after 6 years, in 2023, we will be able to present a joint resource platform for managing cultural and natural heritage, which will host all the necessary content of the integrated culture and nature management manual, a revised manual on disaster risk management, a toolkit on impact assessment with an array of capacity building activities delivered in many different medium. </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4588B54-F89E-4A7B-B5C8-E2EF6313BFF7}" type="slidenum">
              <a:rPr lang="en-GB" smtClean="0"/>
              <a:t>26</a:t>
            </a:fld>
            <a:endParaRPr lang="en-GB"/>
          </a:p>
        </p:txBody>
      </p:sp>
    </p:spTree>
    <p:extLst>
      <p:ext uri="{BB962C8B-B14F-4D97-AF65-F5344CB8AC3E}">
        <p14:creationId xmlns:p14="http://schemas.microsoft.com/office/powerpoint/2010/main" val="1954813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Hopefully</a:t>
            </a:r>
            <a:r>
              <a:rPr lang="en-GB" baseline="0" dirty="0" smtClean="0"/>
              <a:t> after 6 years, in 2023, we will be able to present a joint resource platform for managing cultural and natural heritage, which will host all the necessary content of the integrated culture and nature management manual, a revised manual on disaster risk management, a toolkit on impact assessment with an array of capacity building activities delivered in many different medium. </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4588B54-F89E-4A7B-B5C8-E2EF6313BFF7}" type="slidenum">
              <a:rPr lang="en-GB" smtClean="0"/>
              <a:t>27</a:t>
            </a:fld>
            <a:endParaRPr lang="en-GB"/>
          </a:p>
        </p:txBody>
      </p:sp>
    </p:spTree>
    <p:extLst>
      <p:ext uri="{BB962C8B-B14F-4D97-AF65-F5344CB8AC3E}">
        <p14:creationId xmlns:p14="http://schemas.microsoft.com/office/powerpoint/2010/main" val="172797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Hopefully</a:t>
            </a:r>
            <a:r>
              <a:rPr lang="en-GB" baseline="0" dirty="0" smtClean="0"/>
              <a:t> after 6 years, in 2023, we will be able to present a joint resource platform for managing cultural and natural heritage, which will host all the necessary content of the integrated culture and nature management manual, a revised manual on disaster risk management, a toolkit on impact assessment with an array of capacity building activities delivered in many different medium. </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4588B54-F89E-4A7B-B5C8-E2EF6313BFF7}" type="slidenum">
              <a:rPr lang="en-GB" smtClean="0"/>
              <a:t>28</a:t>
            </a:fld>
            <a:endParaRPr lang="en-GB"/>
          </a:p>
        </p:txBody>
      </p:sp>
    </p:spTree>
    <p:extLst>
      <p:ext uri="{BB962C8B-B14F-4D97-AF65-F5344CB8AC3E}">
        <p14:creationId xmlns:p14="http://schemas.microsoft.com/office/powerpoint/2010/main" val="4179432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Hopefully</a:t>
            </a:r>
            <a:r>
              <a:rPr lang="en-GB" baseline="0" dirty="0" smtClean="0"/>
              <a:t> after 6 years, in 2023, we will be able to present a joint resource platform for managing cultural and natural heritage, which will host all the necessary content of the integrated culture and nature management manual, a revised manual on disaster risk management, a toolkit on impact assessment with an array of capacity building activities delivered in many different medium. </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4588B54-F89E-4A7B-B5C8-E2EF6313BFF7}" type="slidenum">
              <a:rPr lang="en-GB" smtClean="0"/>
              <a:t>29</a:t>
            </a:fld>
            <a:endParaRPr lang="en-GB"/>
          </a:p>
        </p:txBody>
      </p:sp>
    </p:spTree>
    <p:extLst>
      <p:ext uri="{BB962C8B-B14F-4D97-AF65-F5344CB8AC3E}">
        <p14:creationId xmlns:p14="http://schemas.microsoft.com/office/powerpoint/2010/main" val="1306885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These are the original outputs that we had set out, at the beginning.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Programme initially had aimed to produce a joint integrated management manual for culture and nature, but as a result of our recent programme discussions, we have now evolved into building up a capacity building online platform, where we can also diversify the method of our delivery and reach out to a wider audience more effectively. </a:t>
            </a:r>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4588B54-F89E-4A7B-B5C8-E2EF6313BFF7}" type="slidenum">
              <a:rPr lang="en-GB" smtClean="0"/>
              <a:t>30</a:t>
            </a:fld>
            <a:endParaRPr lang="en-GB"/>
          </a:p>
        </p:txBody>
      </p:sp>
    </p:spTree>
    <p:extLst>
      <p:ext uri="{BB962C8B-B14F-4D97-AF65-F5344CB8AC3E}">
        <p14:creationId xmlns:p14="http://schemas.microsoft.com/office/powerpoint/2010/main" val="9794653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baseline="0" dirty="0" smtClean="0"/>
              <a:t>The Nordic Experts Course is aimed at building the capacity of Nordic experts on the specific processes of the World Heritage Convention concerning evaluations and monitoring. This will be held in Bergen, Norway for a week, and we would like to ask for as much participation from competent experts in the region who wish to be better acquainted and involved with the World Heritage system. The deadline for applications are set at May 25, so please check out the ICCROM website. </a:t>
            </a:r>
          </a:p>
          <a:p>
            <a:endParaRPr lang="en-US" baseline="0" dirty="0" smtClean="0"/>
          </a:p>
          <a:p>
            <a:r>
              <a:rPr lang="en-US" baseline="0" dirty="0" smtClean="0"/>
              <a:t>This October we have a course on impact assessments being held together with WHITRAP in China. The announcement has been made and applications are being received, so if you would like more information and knowledge about applying impact assessments, please check out the ICCROM website, course announcements. </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4588B54-F89E-4A7B-B5C8-E2EF6313BFF7}" type="slidenum">
              <a:rPr lang="en-GB" smtClean="0"/>
              <a:t>31</a:t>
            </a:fld>
            <a:endParaRPr lang="en-GB"/>
          </a:p>
        </p:txBody>
      </p:sp>
    </p:spTree>
    <p:extLst>
      <p:ext uri="{BB962C8B-B14F-4D97-AF65-F5344CB8AC3E}">
        <p14:creationId xmlns:p14="http://schemas.microsoft.com/office/powerpoint/2010/main" val="3751640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baseline="0" dirty="0" smtClean="0"/>
              <a:t>The Nordic Experts Course is aimed at building the capacity of Nordic experts on the specific processes of the World Heritage Convention concerning evaluations and monitoring. This will be held in Bergen, Norway for a week, and we would like to ask for as much participation from competent experts in the region who wish to be better acquainted and involved with the World Heritage system. The deadline for applications are set at May 25, so please check out the ICCROM website. </a:t>
            </a:r>
          </a:p>
          <a:p>
            <a:endParaRPr lang="en-US" baseline="0" dirty="0" smtClean="0"/>
          </a:p>
          <a:p>
            <a:r>
              <a:rPr lang="en-US" baseline="0" dirty="0" smtClean="0"/>
              <a:t>This October we have a course on impact assessments being held together with WHITRAP in China. The announcement has been made and applications are being received, so if you would like more information and knowledge about applying impact assessments, please check out the ICCROM website, course announcements. </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4588B54-F89E-4A7B-B5C8-E2EF6313BFF7}" type="slidenum">
              <a:rPr lang="en-GB" smtClean="0"/>
              <a:t>36</a:t>
            </a:fld>
            <a:endParaRPr lang="en-GB"/>
          </a:p>
        </p:txBody>
      </p:sp>
    </p:spTree>
    <p:extLst>
      <p:ext uri="{BB962C8B-B14F-4D97-AF65-F5344CB8AC3E}">
        <p14:creationId xmlns:p14="http://schemas.microsoft.com/office/powerpoint/2010/main" val="3462821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a:t>
            </a:r>
            <a:r>
              <a:rPr lang="en-GB" baseline="0" dirty="0" smtClean="0"/>
              <a:t> essence linking culture and nature is more like returning to the fundamental principles of the 1972 Convention, </a:t>
            </a:r>
            <a:endParaRPr lang="en-GB" dirty="0"/>
          </a:p>
        </p:txBody>
      </p:sp>
      <p:sp>
        <p:nvSpPr>
          <p:cNvPr id="4" name="Slide Number Placeholder 3"/>
          <p:cNvSpPr>
            <a:spLocks noGrp="1"/>
          </p:cNvSpPr>
          <p:nvPr>
            <p:ph type="sldNum" sz="quarter" idx="10"/>
          </p:nvPr>
        </p:nvSpPr>
        <p:spPr/>
        <p:txBody>
          <a:bodyPr/>
          <a:lstStyle/>
          <a:p>
            <a:fld id="{14588B54-F89E-4A7B-B5C8-E2EF6313BFF7}" type="slidenum">
              <a:rPr lang="en-GB" smtClean="0"/>
              <a:t>3</a:t>
            </a:fld>
            <a:endParaRPr lang="en-GB"/>
          </a:p>
        </p:txBody>
      </p:sp>
    </p:spTree>
    <p:extLst>
      <p:ext uri="{BB962C8B-B14F-4D97-AF65-F5344CB8AC3E}">
        <p14:creationId xmlns:p14="http://schemas.microsoft.com/office/powerpoint/2010/main" val="2687853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Whereas</a:t>
            </a:r>
            <a:r>
              <a:rPr lang="en-GB" baseline="0" dirty="0" smtClean="0"/>
              <a:t> placing heritage amongst its people, and to pursue the well being of heritage and society as a whole, is the paradigm shift that propels this programme. </a:t>
            </a:r>
          </a:p>
        </p:txBody>
      </p:sp>
      <p:sp>
        <p:nvSpPr>
          <p:cNvPr id="4" name="Slide Number Placeholder 3"/>
          <p:cNvSpPr>
            <a:spLocks noGrp="1"/>
          </p:cNvSpPr>
          <p:nvPr>
            <p:ph type="sldNum" sz="quarter" idx="10"/>
          </p:nvPr>
        </p:nvSpPr>
        <p:spPr/>
        <p:txBody>
          <a:bodyPr/>
          <a:lstStyle/>
          <a:p>
            <a:fld id="{14588B54-F89E-4A7B-B5C8-E2EF6313BFF7}" type="slidenum">
              <a:rPr lang="en-GB" smtClean="0"/>
              <a:t>4</a:t>
            </a:fld>
            <a:endParaRPr lang="en-GB"/>
          </a:p>
        </p:txBody>
      </p:sp>
    </p:spTree>
    <p:extLst>
      <p:ext uri="{BB962C8B-B14F-4D97-AF65-F5344CB8AC3E}">
        <p14:creationId xmlns:p14="http://schemas.microsoft.com/office/powerpoint/2010/main" val="2852469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 the past we persevered</a:t>
            </a:r>
            <a:r>
              <a:rPr lang="en-GB" baseline="0" dirty="0" smtClean="0"/>
              <a:t> to protect the physical fabric of individual monuments and sites, and aimed to ward off any negative impacts onto the heritage itself, with the whole practice contained within the heritage experts and professionals. </a:t>
            </a:r>
          </a:p>
          <a:p>
            <a:endParaRPr lang="en-GB" baseline="0" dirty="0" smtClean="0"/>
          </a:p>
          <a:p>
            <a:r>
              <a:rPr lang="en-GB" baseline="0" dirty="0" smtClean="0"/>
              <a:t>However now we recognize that the values held by the people who are associated with the heritage is very important, and with the change of society, change in heritage is also inevitable. We cannot isolate heritage from the rest of the world, being contained in a vacuum of protection. But nor should we accept that any change can happen to heritage. Only as a society, can we manage the elements of continuity and elements of change for heritage, which would produce positive long-term impacts for both heritage and people. </a:t>
            </a:r>
          </a:p>
        </p:txBody>
      </p:sp>
      <p:sp>
        <p:nvSpPr>
          <p:cNvPr id="4" name="Slide Number Placeholder 3"/>
          <p:cNvSpPr>
            <a:spLocks noGrp="1"/>
          </p:cNvSpPr>
          <p:nvPr>
            <p:ph type="sldNum" sz="quarter" idx="10"/>
          </p:nvPr>
        </p:nvSpPr>
        <p:spPr/>
        <p:txBody>
          <a:bodyPr/>
          <a:lstStyle/>
          <a:p>
            <a:fld id="{14588B54-F89E-4A7B-B5C8-E2EF6313BFF7}" type="slidenum">
              <a:rPr lang="en-GB" smtClean="0"/>
              <a:t>5</a:t>
            </a:fld>
            <a:endParaRPr lang="en-GB"/>
          </a:p>
        </p:txBody>
      </p:sp>
    </p:spTree>
    <p:extLst>
      <p:ext uri="{BB962C8B-B14F-4D97-AF65-F5344CB8AC3E}">
        <p14:creationId xmlns:p14="http://schemas.microsoft.com/office/powerpoint/2010/main" val="676524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through</a:t>
            </a:r>
            <a:r>
              <a:rPr lang="en-GB" baseline="0" dirty="0" smtClean="0"/>
              <a:t>out each activity, course, and workshop, we are continuously evolving to clearly identify our main target sites and audiences, to figure out the best way to reach them effectively. These are doodles that were produced out of a very intensive, professional </a:t>
            </a:r>
            <a:r>
              <a:rPr lang="en-GB" baseline="0" dirty="0" err="1" smtClean="0"/>
              <a:t>brainstormings</a:t>
            </a:r>
            <a:r>
              <a:rPr lang="en-GB" baseline="0" dirty="0" smtClean="0"/>
              <a:t> from the workshops that we have conducted. </a:t>
            </a:r>
          </a:p>
          <a:p>
            <a:endParaRPr lang="en-GB" baseline="0" dirty="0" smtClean="0"/>
          </a:p>
          <a:p>
            <a:r>
              <a:rPr lang="en-GB" baseline="0" dirty="0" smtClean="0"/>
              <a:t>Without understanding what the scope of our sites are, and who are audiences are, it is difficult to stay relevant and practical. </a:t>
            </a:r>
          </a:p>
          <a:p>
            <a:r>
              <a:rPr lang="en-GB" baseline="0" dirty="0" smtClean="0"/>
              <a:t>To make the culture-nature linkage be put into practice, it is important for us to recognize heritage as “places” where culture, nature and people all play a role. </a:t>
            </a:r>
          </a:p>
          <a:p>
            <a:endParaRPr lang="en-GB" baseline="0" dirty="0" smtClean="0"/>
          </a:p>
        </p:txBody>
      </p:sp>
      <p:sp>
        <p:nvSpPr>
          <p:cNvPr id="4" name="Slide Number Placeholder 3"/>
          <p:cNvSpPr>
            <a:spLocks noGrp="1"/>
          </p:cNvSpPr>
          <p:nvPr>
            <p:ph type="sldNum" sz="quarter" idx="10"/>
          </p:nvPr>
        </p:nvSpPr>
        <p:spPr/>
        <p:txBody>
          <a:bodyPr/>
          <a:lstStyle/>
          <a:p>
            <a:fld id="{14588B54-F89E-4A7B-B5C8-E2EF6313BFF7}" type="slidenum">
              <a:rPr lang="en-GB" smtClean="0"/>
              <a:t>6</a:t>
            </a:fld>
            <a:endParaRPr lang="en-GB"/>
          </a:p>
        </p:txBody>
      </p:sp>
    </p:spTree>
    <p:extLst>
      <p:ext uri="{BB962C8B-B14F-4D97-AF65-F5344CB8AC3E}">
        <p14:creationId xmlns:p14="http://schemas.microsoft.com/office/powerpoint/2010/main" val="2074980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baseline="0" dirty="0" smtClean="0"/>
              <a:t>And we are clearly aiming to target the site managers and the focal points for the World Heritage Convention as our main audience, because site managers are the key people who can bring about the most effective changes that directly impact the sites.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4588B54-F89E-4A7B-B5C8-E2EF6313BFF7}" type="slidenum">
              <a:rPr lang="en-GB" smtClean="0"/>
              <a:t>7</a:t>
            </a:fld>
            <a:endParaRPr lang="en-GB"/>
          </a:p>
        </p:txBody>
      </p:sp>
    </p:spTree>
    <p:extLst>
      <p:ext uri="{BB962C8B-B14F-4D97-AF65-F5344CB8AC3E}">
        <p14:creationId xmlns:p14="http://schemas.microsoft.com/office/powerpoint/2010/main" val="1179042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588B54-F89E-4A7B-B5C8-E2EF6313BFF7}" type="slidenum">
              <a:rPr lang="en-GB" smtClean="0"/>
              <a:t>13</a:t>
            </a:fld>
            <a:endParaRPr lang="en-GB"/>
          </a:p>
        </p:txBody>
      </p:sp>
    </p:spTree>
    <p:extLst>
      <p:ext uri="{BB962C8B-B14F-4D97-AF65-F5344CB8AC3E}">
        <p14:creationId xmlns:p14="http://schemas.microsoft.com/office/powerpoint/2010/main" val="1220410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entire</a:t>
            </a:r>
            <a:r>
              <a:rPr lang="en-GB" baseline="0" dirty="0" smtClean="0"/>
              <a:t> programme is composed of 5 modules. Effective management nature, culture, communities, Resilience, impact assessment, learning sites and leadership networks. </a:t>
            </a:r>
          </a:p>
        </p:txBody>
      </p:sp>
      <p:sp>
        <p:nvSpPr>
          <p:cNvPr id="4" name="Slide Number Placeholder 3"/>
          <p:cNvSpPr>
            <a:spLocks noGrp="1"/>
          </p:cNvSpPr>
          <p:nvPr>
            <p:ph type="sldNum" sz="quarter" idx="10"/>
          </p:nvPr>
        </p:nvSpPr>
        <p:spPr/>
        <p:txBody>
          <a:bodyPr/>
          <a:lstStyle/>
          <a:p>
            <a:fld id="{14588B54-F89E-4A7B-B5C8-E2EF6313BFF7}" type="slidenum">
              <a:rPr lang="en-GB" smtClean="0"/>
              <a:t>14</a:t>
            </a:fld>
            <a:endParaRPr lang="en-GB"/>
          </a:p>
        </p:txBody>
      </p:sp>
    </p:spTree>
    <p:extLst>
      <p:ext uri="{BB962C8B-B14F-4D97-AF65-F5344CB8AC3E}">
        <p14:creationId xmlns:p14="http://schemas.microsoft.com/office/powerpoint/2010/main" val="761785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ubtitle 2"/>
          <p:cNvSpPr>
            <a:spLocks noGrp="1"/>
          </p:cNvSpPr>
          <p:nvPr>
            <p:ph type="subTitle" idx="1"/>
          </p:nvPr>
        </p:nvSpPr>
        <p:spPr>
          <a:xfrm>
            <a:off x="0" y="1"/>
            <a:ext cx="7880465" cy="665018"/>
          </a:xfrm>
        </p:spPr>
        <p:txBody>
          <a:bodyPr anchor="ctr">
            <a:norm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8" name="Content Placeholder 2"/>
          <p:cNvSpPr>
            <a:spLocks noGrp="1"/>
          </p:cNvSpPr>
          <p:nvPr>
            <p:ph idx="10"/>
          </p:nvPr>
        </p:nvSpPr>
        <p:spPr>
          <a:xfrm>
            <a:off x="337705" y="1094104"/>
            <a:ext cx="8590164" cy="53316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522087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7324" y="1803862"/>
            <a:ext cx="8329352" cy="1396538"/>
          </a:xfrm>
        </p:spPr>
        <p:txBody>
          <a:bodyPr anchor="b">
            <a:noAutofit/>
          </a:bodyPr>
          <a:lstStyle>
            <a:lvl1pPr algn="ctr">
              <a:defRPr sz="45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07324" y="3200400"/>
            <a:ext cx="8329352" cy="637453"/>
          </a:xfrm>
        </p:spPr>
        <p:txBody>
          <a:bodyPr>
            <a:noAutofit/>
          </a:bodyPr>
          <a:lstStyle>
            <a:lvl1pPr marL="0" indent="0" algn="ctr">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9" name="Content Placeholder 18"/>
          <p:cNvSpPr>
            <a:spLocks noGrp="1"/>
          </p:cNvSpPr>
          <p:nvPr>
            <p:ph sz="quarter" idx="12" hasCustomPrompt="1"/>
          </p:nvPr>
        </p:nvSpPr>
        <p:spPr>
          <a:xfrm>
            <a:off x="1953174" y="3915295"/>
            <a:ext cx="5877415" cy="681643"/>
          </a:xfrm>
        </p:spPr>
        <p:txBody>
          <a:bodyPr>
            <a:noAutofit/>
          </a:bodyPr>
          <a:lstStyle>
            <a:lvl1pPr marL="0" indent="0" algn="ctr">
              <a:lnSpc>
                <a:spcPct val="50000"/>
              </a:lnSpc>
              <a:buNone/>
              <a:defRPr sz="1100">
                <a:solidFill>
                  <a:schemeClr val="bg1"/>
                </a:solidFill>
                <a:latin typeface="Arial" panose="020B0604020202020204" pitchFamily="34" charset="0"/>
                <a:cs typeface="Arial" panose="020B0604020202020204" pitchFamily="34" charset="0"/>
              </a:defRPr>
            </a:lvl1pPr>
          </a:lstStyle>
          <a:p>
            <a:pPr lvl="0"/>
            <a:r>
              <a:rPr lang="en-US" dirty="0" smtClean="0"/>
              <a:t>Event/Place/Date</a:t>
            </a:r>
          </a:p>
        </p:txBody>
      </p:sp>
      <p:sp>
        <p:nvSpPr>
          <p:cNvPr id="21" name="Content Placeholder 20"/>
          <p:cNvSpPr>
            <a:spLocks noGrp="1"/>
          </p:cNvSpPr>
          <p:nvPr>
            <p:ph sz="quarter" idx="13" hasCustomPrompt="1"/>
          </p:nvPr>
        </p:nvSpPr>
        <p:spPr>
          <a:xfrm>
            <a:off x="2170113" y="5977342"/>
            <a:ext cx="4803775" cy="763587"/>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a:latin typeface="Arial" panose="020B0604020202020204" pitchFamily="34" charset="0"/>
                <a:cs typeface="Arial" panose="020B0604020202020204" pitchFamily="34" charset="0"/>
              </a:defRPr>
            </a:lvl1pPr>
          </a:lstStyle>
          <a:p>
            <a:pPr lvl="0"/>
            <a:r>
              <a:rPr lang="en-US" dirty="0" smtClean="0"/>
              <a:t>Presenter Name and Post</a:t>
            </a:r>
          </a:p>
        </p:txBody>
      </p:sp>
    </p:spTree>
    <p:extLst>
      <p:ext uri="{BB962C8B-B14F-4D97-AF65-F5344CB8AC3E}">
        <p14:creationId xmlns:p14="http://schemas.microsoft.com/office/powerpoint/2010/main" val="26475239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Subtitle 2"/>
          <p:cNvSpPr>
            <a:spLocks noGrp="1"/>
          </p:cNvSpPr>
          <p:nvPr>
            <p:ph type="subTitle" idx="10"/>
          </p:nvPr>
        </p:nvSpPr>
        <p:spPr>
          <a:xfrm>
            <a:off x="0" y="0"/>
            <a:ext cx="7880465" cy="665018"/>
          </a:xfrm>
        </p:spPr>
        <p:txBody>
          <a:bodyPr anchor="ctr">
            <a:norm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9680451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A38AAF70-B48C-4931-92B9-44C73D5AB79B}" type="datetimeFigureOut">
              <a:rPr lang="en-GB" smtClean="0"/>
              <a:pPr/>
              <a:t>04/09/2018</a:t>
            </a:fld>
            <a:endParaRPr lang="en-GB"/>
          </a:p>
        </p:txBody>
      </p:sp>
      <p:sp>
        <p:nvSpPr>
          <p:cNvPr id="4" name="바닥글 개체 틀 3"/>
          <p:cNvSpPr>
            <a:spLocks noGrp="1"/>
          </p:cNvSpPr>
          <p:nvPr>
            <p:ph type="ftr" sz="quarter" idx="11"/>
          </p:nvPr>
        </p:nvSpPr>
        <p:spPr/>
        <p:txBody>
          <a:bodyPr/>
          <a:lstStyle/>
          <a:p>
            <a:endParaRPr lang="en-GB"/>
          </a:p>
        </p:txBody>
      </p:sp>
      <p:sp>
        <p:nvSpPr>
          <p:cNvPr id="5" name="슬라이드 번호 개체 틀 4"/>
          <p:cNvSpPr>
            <a:spLocks noGrp="1"/>
          </p:cNvSpPr>
          <p:nvPr>
            <p:ph type="sldNum" sz="quarter" idx="12"/>
          </p:nvPr>
        </p:nvSpPr>
        <p:spPr/>
        <p:txBody>
          <a:bodyPr/>
          <a:lstStyle/>
          <a:p>
            <a:fld id="{87A839E4-B752-4067-AC8C-89664AE513B1}" type="slidenum">
              <a:rPr lang="en-GB" smtClean="0"/>
              <a:pPr/>
              <a:t>‹#›</a:t>
            </a:fld>
            <a:endParaRPr lang="en-GB"/>
          </a:p>
        </p:txBody>
      </p:sp>
    </p:spTree>
    <p:extLst>
      <p:ext uri="{BB962C8B-B14F-4D97-AF65-F5344CB8AC3E}">
        <p14:creationId xmlns:p14="http://schemas.microsoft.com/office/powerpoint/2010/main" val="226503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7324" y="1803862"/>
            <a:ext cx="8329352" cy="1396538"/>
          </a:xfrm>
        </p:spPr>
        <p:txBody>
          <a:bodyPr anchor="b">
            <a:noAutofit/>
          </a:bodyPr>
          <a:lstStyle>
            <a:lvl1pPr algn="ctr">
              <a:defRPr sz="45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07324" y="3200400"/>
            <a:ext cx="8329352" cy="637453"/>
          </a:xfrm>
        </p:spPr>
        <p:txBody>
          <a:bodyPr>
            <a:noAutofit/>
          </a:bodyPr>
          <a:lstStyle>
            <a:lvl1pPr marL="0" indent="0" algn="ctr">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9" name="Content Placeholder 18"/>
          <p:cNvSpPr>
            <a:spLocks noGrp="1"/>
          </p:cNvSpPr>
          <p:nvPr>
            <p:ph sz="quarter" idx="12" hasCustomPrompt="1"/>
          </p:nvPr>
        </p:nvSpPr>
        <p:spPr>
          <a:xfrm>
            <a:off x="1953174" y="3915295"/>
            <a:ext cx="5877415" cy="681643"/>
          </a:xfrm>
        </p:spPr>
        <p:txBody>
          <a:bodyPr>
            <a:noAutofit/>
          </a:bodyPr>
          <a:lstStyle>
            <a:lvl1pPr marL="0" indent="0" algn="ctr">
              <a:lnSpc>
                <a:spcPct val="50000"/>
              </a:lnSpc>
              <a:buNone/>
              <a:defRPr sz="1100">
                <a:solidFill>
                  <a:schemeClr val="bg1"/>
                </a:solidFill>
                <a:latin typeface="Arial" panose="020B0604020202020204" pitchFamily="34" charset="0"/>
                <a:cs typeface="Arial" panose="020B0604020202020204" pitchFamily="34" charset="0"/>
              </a:defRPr>
            </a:lvl1pPr>
          </a:lstStyle>
          <a:p>
            <a:pPr lvl="0"/>
            <a:r>
              <a:rPr lang="en-US" dirty="0" smtClean="0"/>
              <a:t>Event/Place/Date</a:t>
            </a:r>
          </a:p>
        </p:txBody>
      </p:sp>
      <p:sp>
        <p:nvSpPr>
          <p:cNvPr id="21" name="Content Placeholder 20"/>
          <p:cNvSpPr>
            <a:spLocks noGrp="1"/>
          </p:cNvSpPr>
          <p:nvPr>
            <p:ph sz="quarter" idx="13" hasCustomPrompt="1"/>
          </p:nvPr>
        </p:nvSpPr>
        <p:spPr>
          <a:xfrm>
            <a:off x="2170113" y="5977342"/>
            <a:ext cx="4803775" cy="763587"/>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a:latin typeface="Arial" panose="020B0604020202020204" pitchFamily="34" charset="0"/>
                <a:cs typeface="Arial" panose="020B0604020202020204" pitchFamily="34" charset="0"/>
              </a:defRPr>
            </a:lvl1pPr>
          </a:lstStyle>
          <a:p>
            <a:pPr lvl="0"/>
            <a:r>
              <a:rPr lang="en-US" dirty="0" smtClean="0"/>
              <a:t>Presenter Name and Post</a:t>
            </a:r>
          </a:p>
        </p:txBody>
      </p:sp>
    </p:spTree>
    <p:extLst>
      <p:ext uri="{BB962C8B-B14F-4D97-AF65-F5344CB8AC3E}">
        <p14:creationId xmlns:p14="http://schemas.microsoft.com/office/powerpoint/2010/main" val="16187170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full image us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5224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7324" y="1803862"/>
            <a:ext cx="8329352" cy="1396538"/>
          </a:xfrm>
          <a:prstGeom prst="rect">
            <a:avLst/>
          </a:prstGeom>
        </p:spPr>
        <p:txBody>
          <a:bodyPr anchor="b">
            <a:noAutofit/>
          </a:bodyPr>
          <a:lstStyle>
            <a:lvl1pPr algn="ctr">
              <a:defRPr sz="45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07324" y="3200400"/>
            <a:ext cx="8329352" cy="637453"/>
          </a:xfrm>
          <a:prstGeom prst="rect">
            <a:avLst/>
          </a:prstGeom>
        </p:spPr>
        <p:txBody>
          <a:bodyPr>
            <a:noAutofit/>
          </a:bodyPr>
          <a:lstStyle>
            <a:lvl1pPr marL="0" indent="0" algn="ctr">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9" name="Content Placeholder 18"/>
          <p:cNvSpPr>
            <a:spLocks noGrp="1"/>
          </p:cNvSpPr>
          <p:nvPr>
            <p:ph sz="quarter" idx="12" hasCustomPrompt="1"/>
          </p:nvPr>
        </p:nvSpPr>
        <p:spPr>
          <a:xfrm>
            <a:off x="1953174" y="3915295"/>
            <a:ext cx="5877415" cy="681643"/>
          </a:xfrm>
          <a:prstGeom prst="rect">
            <a:avLst/>
          </a:prstGeom>
        </p:spPr>
        <p:txBody>
          <a:bodyPr>
            <a:noAutofit/>
          </a:bodyPr>
          <a:lstStyle>
            <a:lvl1pPr marL="0" indent="0" algn="ctr">
              <a:lnSpc>
                <a:spcPct val="50000"/>
              </a:lnSpc>
              <a:buNone/>
              <a:defRPr sz="1100">
                <a:solidFill>
                  <a:schemeClr val="bg1"/>
                </a:solidFill>
                <a:latin typeface="Arial" panose="020B0604020202020204" pitchFamily="34" charset="0"/>
                <a:cs typeface="Arial" panose="020B0604020202020204" pitchFamily="34" charset="0"/>
              </a:defRPr>
            </a:lvl1pPr>
          </a:lstStyle>
          <a:p>
            <a:pPr lvl="0"/>
            <a:r>
              <a:rPr lang="en-US" dirty="0" smtClean="0"/>
              <a:t>Event/Place/Date</a:t>
            </a:r>
          </a:p>
        </p:txBody>
      </p:sp>
      <p:sp>
        <p:nvSpPr>
          <p:cNvPr id="21" name="Content Placeholder 20"/>
          <p:cNvSpPr>
            <a:spLocks noGrp="1"/>
          </p:cNvSpPr>
          <p:nvPr>
            <p:ph sz="quarter" idx="13" hasCustomPrompt="1"/>
          </p:nvPr>
        </p:nvSpPr>
        <p:spPr>
          <a:xfrm>
            <a:off x="2170113" y="5977342"/>
            <a:ext cx="4803775" cy="763587"/>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a:latin typeface="Arial" panose="020B0604020202020204" pitchFamily="34" charset="0"/>
                <a:cs typeface="Arial" panose="020B0604020202020204" pitchFamily="34" charset="0"/>
              </a:defRPr>
            </a:lvl1pPr>
          </a:lstStyle>
          <a:p>
            <a:pPr lvl="0"/>
            <a:r>
              <a:rPr lang="en-US" dirty="0" smtClean="0"/>
              <a:t>Presenter Name and Post</a:t>
            </a:r>
          </a:p>
        </p:txBody>
      </p:sp>
    </p:spTree>
    <p:extLst>
      <p:ext uri="{BB962C8B-B14F-4D97-AF65-F5344CB8AC3E}">
        <p14:creationId xmlns:p14="http://schemas.microsoft.com/office/powerpoint/2010/main" val="26971848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wo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Subtitle 2"/>
          <p:cNvSpPr>
            <a:spLocks noGrp="1"/>
          </p:cNvSpPr>
          <p:nvPr>
            <p:ph type="subTitle" idx="10"/>
          </p:nvPr>
        </p:nvSpPr>
        <p:spPr>
          <a:xfrm>
            <a:off x="0" y="0"/>
            <a:ext cx="9144000" cy="665018"/>
          </a:xfrm>
          <a:prstGeom prst="rect">
            <a:avLst/>
          </a:prstGeom>
          <a:solidFill>
            <a:srgbClr val="133453"/>
          </a:solidFill>
        </p:spPr>
        <p:txBody>
          <a:bodyPr anchor="ctr">
            <a:norm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직사각형 1"/>
          <p:cNvSpPr/>
          <p:nvPr userDrawn="1"/>
        </p:nvSpPr>
        <p:spPr>
          <a:xfrm>
            <a:off x="0" y="665018"/>
            <a:ext cx="9144000" cy="64800"/>
          </a:xfrm>
          <a:prstGeom prst="rect">
            <a:avLst/>
          </a:prstGeom>
          <a:solidFill>
            <a:srgbClr val="807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40351797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Subtitle 2"/>
          <p:cNvSpPr>
            <a:spLocks noGrp="1"/>
          </p:cNvSpPr>
          <p:nvPr>
            <p:ph type="subTitle" idx="1"/>
          </p:nvPr>
        </p:nvSpPr>
        <p:spPr>
          <a:xfrm>
            <a:off x="0" y="1"/>
            <a:ext cx="7880465" cy="665018"/>
          </a:xfrm>
          <a:prstGeom prst="rect">
            <a:avLst/>
          </a:prstGeom>
        </p:spPr>
        <p:txBody>
          <a:bodyPr anchor="ctr">
            <a:norm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8" name="Content Placeholder 2"/>
          <p:cNvSpPr>
            <a:spLocks noGrp="1"/>
          </p:cNvSpPr>
          <p:nvPr>
            <p:ph idx="10"/>
          </p:nvPr>
        </p:nvSpPr>
        <p:spPr>
          <a:xfrm>
            <a:off x="337705" y="1094104"/>
            <a:ext cx="8590164" cy="533163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646707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9" name="Content Placeholder 18"/>
          <p:cNvSpPr>
            <a:spLocks noGrp="1"/>
          </p:cNvSpPr>
          <p:nvPr>
            <p:ph sz="quarter" idx="12" hasCustomPrompt="1"/>
          </p:nvPr>
        </p:nvSpPr>
        <p:spPr>
          <a:xfrm>
            <a:off x="1953174" y="3915295"/>
            <a:ext cx="5877415" cy="681643"/>
          </a:xfrm>
        </p:spPr>
        <p:txBody>
          <a:bodyPr>
            <a:noAutofit/>
          </a:bodyPr>
          <a:lstStyle>
            <a:lvl1pPr marL="0" indent="0" algn="ctr">
              <a:lnSpc>
                <a:spcPct val="50000"/>
              </a:lnSpc>
              <a:buNone/>
              <a:defRPr sz="1100">
                <a:solidFill>
                  <a:schemeClr val="bg1"/>
                </a:solidFill>
                <a:latin typeface="Arial" panose="020B0604020202020204" pitchFamily="34" charset="0"/>
                <a:cs typeface="Arial" panose="020B0604020202020204" pitchFamily="34" charset="0"/>
              </a:defRPr>
            </a:lvl1pPr>
          </a:lstStyle>
          <a:p>
            <a:pPr lvl="0"/>
            <a:r>
              <a:rPr lang="en-US" dirty="0" smtClean="0"/>
              <a:t>Event/Place/Date</a:t>
            </a:r>
          </a:p>
        </p:txBody>
      </p:sp>
      <p:sp>
        <p:nvSpPr>
          <p:cNvPr id="10" name="Content Placeholder 20"/>
          <p:cNvSpPr>
            <a:spLocks noGrp="1"/>
          </p:cNvSpPr>
          <p:nvPr>
            <p:ph sz="quarter" idx="13" hasCustomPrompt="1"/>
          </p:nvPr>
        </p:nvSpPr>
        <p:spPr>
          <a:xfrm>
            <a:off x="2170113" y="5977342"/>
            <a:ext cx="4803775" cy="763587"/>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a:latin typeface="Arial" panose="020B0604020202020204" pitchFamily="34" charset="0"/>
                <a:cs typeface="Arial" panose="020B0604020202020204" pitchFamily="34" charset="0"/>
              </a:defRPr>
            </a:lvl1pPr>
          </a:lstStyle>
          <a:p>
            <a:pPr lvl="0"/>
            <a:r>
              <a:rPr lang="en-US" dirty="0" smtClean="0"/>
              <a:t>Presenter Name and Post</a:t>
            </a:r>
          </a:p>
        </p:txBody>
      </p:sp>
      <p:sp>
        <p:nvSpPr>
          <p:cNvPr id="11" name="TextBox 10"/>
          <p:cNvSpPr txBox="1"/>
          <p:nvPr userDrawn="1"/>
        </p:nvSpPr>
        <p:spPr>
          <a:xfrm>
            <a:off x="407324" y="2327564"/>
            <a:ext cx="8395854" cy="523220"/>
          </a:xfrm>
          <a:prstGeom prst="rect">
            <a:avLst/>
          </a:prstGeom>
          <a:noFill/>
        </p:spPr>
        <p:txBody>
          <a:bodyPr wrap="square" rtlCol="0">
            <a:spAutoFit/>
          </a:bodyPr>
          <a:lstStyle/>
          <a:p>
            <a:pPr algn="ctr"/>
            <a:r>
              <a:rPr lang="en-US" sz="2800" dirty="0" smtClean="0">
                <a:solidFill>
                  <a:schemeClr val="bg1"/>
                </a:solidFill>
                <a:latin typeface="Arial" panose="020B0604020202020204" pitchFamily="34" charset="0"/>
                <a:cs typeface="Arial" panose="020B0604020202020204" pitchFamily="34" charset="0"/>
              </a:rPr>
              <a:t>Thank You</a:t>
            </a:r>
            <a:endParaRPr lang="en-GB"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63547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AAF70-B48C-4931-92B9-44C73D5AB79B}" type="datetimeFigureOut">
              <a:rPr lang="en-GB" smtClean="0"/>
              <a:pPr/>
              <a:t>04/09/2018</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839E4-B752-4067-AC8C-89664AE513B1}" type="slidenum">
              <a:rPr lang="en-GB" smtClean="0"/>
              <a:pPr/>
              <a:t>‹#›</a:t>
            </a:fld>
            <a:endParaRPr lang="en-GB"/>
          </a:p>
        </p:txBody>
      </p:sp>
      <p:sp>
        <p:nvSpPr>
          <p:cNvPr id="9" name="Rectangle 8"/>
          <p:cNvSpPr/>
          <p:nvPr userDrawn="1"/>
        </p:nvSpPr>
        <p:spPr>
          <a:xfrm>
            <a:off x="0" y="623667"/>
            <a:ext cx="9144000" cy="116632"/>
          </a:xfrm>
          <a:prstGeom prst="rect">
            <a:avLst/>
          </a:prstGeom>
          <a:solidFill>
            <a:srgbClr val="807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1"/>
            <a:ext cx="9144000" cy="669299"/>
          </a:xfrm>
          <a:prstGeom prst="rect">
            <a:avLst/>
          </a:prstGeom>
          <a:solidFill>
            <a:srgbClr val="133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latin typeface="Arial" panose="020B0604020202020204" pitchFamily="34" charset="0"/>
              <a:cs typeface="Arial" panose="020B0604020202020204" pitchFamily="34" charset="0"/>
            </a:endParaRPr>
          </a:p>
        </p:txBody>
      </p:sp>
      <p:sp>
        <p:nvSpPr>
          <p:cNvPr id="11" name="Rectangle 10"/>
          <p:cNvSpPr/>
          <p:nvPr userDrawn="1"/>
        </p:nvSpPr>
        <p:spPr>
          <a:xfrm>
            <a:off x="7883544" y="0"/>
            <a:ext cx="1079481" cy="870899"/>
          </a:xfrm>
          <a:prstGeom prst="rect">
            <a:avLst/>
          </a:prstGeom>
          <a:solidFill>
            <a:srgbClr val="BF9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LOGO-ICCROM_white.png"/>
          <p:cNvPicPr>
            <a:picLocks noChangeAspect="1"/>
          </p:cNvPicPr>
          <p:nvPr userDrawn="1"/>
        </p:nvPicPr>
        <p:blipFill>
          <a:blip r:embed="rId6" cstate="print"/>
          <a:srcRect r="12769"/>
          <a:stretch>
            <a:fillRect/>
          </a:stretch>
        </p:blipFill>
        <p:spPr>
          <a:xfrm>
            <a:off x="7980110" y="170537"/>
            <a:ext cx="886349" cy="679712"/>
          </a:xfrm>
          <a:prstGeom prst="rect">
            <a:avLst/>
          </a:prstGeom>
        </p:spPr>
      </p:pic>
    </p:spTree>
    <p:extLst>
      <p:ext uri="{BB962C8B-B14F-4D97-AF65-F5344CB8AC3E}">
        <p14:creationId xmlns:p14="http://schemas.microsoft.com/office/powerpoint/2010/main" val="2079387541"/>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84" r:id="rId3"/>
    <p:sldLayoutId id="2147483681"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00162"/>
      </p:ext>
    </p:extLst>
  </p:cSld>
  <p:clrMap bg1="lt1" tx1="dk1" bg2="lt2" tx2="dk2" accent1="accent1" accent2="accent2" accent3="accent3" accent4="accent4" accent5="accent5" accent6="accent6" hlink="hlink" folHlink="folHlink"/>
  <p:sldLayoutIdLst>
    <p:sldLayoutId id="2147483678" r:id="rId1"/>
    <p:sldLayoutId id="2147483683" r:id="rId2"/>
    <p:sldLayoutId id="2147483685" r:id="rId3"/>
    <p:sldLayoutId id="2147483686"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452800"/>
            <a:ext cx="9144000" cy="189040"/>
          </a:xfrm>
          <a:prstGeom prst="rect">
            <a:avLst/>
          </a:prstGeom>
          <a:solidFill>
            <a:srgbClr val="807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8" name="Rectangle 7"/>
          <p:cNvSpPr/>
          <p:nvPr userDrawn="1"/>
        </p:nvSpPr>
        <p:spPr>
          <a:xfrm>
            <a:off x="0" y="0"/>
            <a:ext cx="9144000" cy="4506016"/>
          </a:xfrm>
          <a:prstGeom prst="rect">
            <a:avLst/>
          </a:prstGeom>
          <a:solidFill>
            <a:srgbClr val="133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9" name="Rectangle 8"/>
          <p:cNvSpPr/>
          <p:nvPr userDrawn="1"/>
        </p:nvSpPr>
        <p:spPr>
          <a:xfrm>
            <a:off x="3787794" y="0"/>
            <a:ext cx="1568412" cy="1265356"/>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pic>
        <p:nvPicPr>
          <p:cNvPr id="10" name="Picture 9" descr="LOGO-ICCROM_white.png"/>
          <p:cNvPicPr>
            <a:picLocks noChangeAspect="1"/>
          </p:cNvPicPr>
          <p:nvPr userDrawn="1"/>
        </p:nvPicPr>
        <p:blipFill>
          <a:blip r:embed="rId4" cstate="print"/>
          <a:srcRect r="12769"/>
          <a:stretch>
            <a:fillRect/>
          </a:stretch>
        </p:blipFill>
        <p:spPr>
          <a:xfrm>
            <a:off x="3928098" y="247779"/>
            <a:ext cx="1287805" cy="987575"/>
          </a:xfrm>
          <a:prstGeom prst="rect">
            <a:avLst/>
          </a:prstGeom>
        </p:spPr>
      </p:pic>
      <p:sp>
        <p:nvSpPr>
          <p:cNvPr id="11"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2"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FE7112-BFA4-4C9C-B0E9-ECA49534ADB8}" type="datetimeFigureOut">
              <a:rPr lang="en-GB" smtClean="0"/>
              <a:pPr/>
              <a:t>04/09/2018</a:t>
            </a:fld>
            <a:endParaRPr lang="en-GB"/>
          </a:p>
        </p:txBody>
      </p:sp>
      <p:sp>
        <p:nvSpPr>
          <p:cNvPr id="14"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5"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85B7AE-E348-4602-B5D2-7BE2167009A2}" type="slidenum">
              <a:rPr lang="en-GB" smtClean="0"/>
              <a:pPr/>
              <a:t>‹#›</a:t>
            </a:fld>
            <a:endParaRPr lang="en-GB"/>
          </a:p>
        </p:txBody>
      </p:sp>
    </p:spTree>
    <p:extLst>
      <p:ext uri="{BB962C8B-B14F-4D97-AF65-F5344CB8AC3E}">
        <p14:creationId xmlns:p14="http://schemas.microsoft.com/office/powerpoint/2010/main" val="2644573698"/>
      </p:ext>
    </p:extLst>
  </p:cSld>
  <p:clrMap bg1="lt1" tx1="dk1" bg2="lt2" tx2="dk2" accent1="accent1" accent2="accent2" accent3="accent3" accent4="accent4" accent5="accent5" accent6="accent6" hlink="hlink" folHlink="folHlink"/>
  <p:sldLayoutIdLst>
    <p:sldLayoutId id="2147483680" r:id="rId1"/>
    <p:sldLayoutId id="214748368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g"/><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undp.org/cpr/iasc/content/docs/UNDP_Capacity_Development.pdf"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67856" y="889065"/>
            <a:ext cx="8534400" cy="1687880"/>
          </a:xfrm>
          <a:prstGeom prst="rect">
            <a:avLst/>
          </a:prstGeom>
        </p:spPr>
        <p:txBody>
          <a:bodyPr vert="horz" anchor="ctr">
            <a:noAutofit/>
          </a:bodyPr>
          <a:lstStyle>
            <a:lvl1pPr algn="ctr" rtl="0" eaLnBrk="1" latinLnBrk="0" hangingPunct="1">
              <a:spcBef>
                <a:spcPct val="0"/>
              </a:spcBef>
              <a:buNone/>
              <a:defRPr kumimoji="0" sz="4200" kern="1200">
                <a:solidFill>
                  <a:schemeClr val="accent1"/>
                </a:solidFill>
                <a:latin typeface="+mj-lt"/>
                <a:ea typeface="+mj-ea"/>
                <a:cs typeface="+mj-cs"/>
              </a:defRPr>
            </a:lvl1pPr>
          </a:lstStyle>
          <a:p>
            <a:pPr>
              <a:defRPr/>
            </a:pPr>
            <a:r>
              <a:rPr lang="en-GB" sz="3200" b="1" dirty="0" smtClean="0">
                <a:solidFill>
                  <a:srgbClr val="0070C0"/>
                </a:solidFill>
                <a:latin typeface="Arial" pitchFamily="34" charset="0"/>
                <a:cs typeface="Arial" pitchFamily="34" charset="0"/>
              </a:rPr>
              <a:t>World Heritage Leadership Programme</a:t>
            </a:r>
            <a:br>
              <a:rPr lang="en-GB" sz="3200" b="1" dirty="0" smtClean="0">
                <a:solidFill>
                  <a:srgbClr val="0070C0"/>
                </a:solidFill>
                <a:latin typeface="Arial" pitchFamily="34" charset="0"/>
                <a:cs typeface="Arial" pitchFamily="34" charset="0"/>
              </a:rPr>
            </a:br>
            <a:endParaRPr lang="en-GB" sz="500" b="1" dirty="0" smtClean="0">
              <a:solidFill>
                <a:srgbClr val="0070C0"/>
              </a:solidFill>
              <a:latin typeface="Arial" pitchFamily="34" charset="0"/>
              <a:cs typeface="Arial" pitchFamily="34" charset="0"/>
            </a:endParaRPr>
          </a:p>
          <a:p>
            <a:pPr>
              <a:defRPr/>
            </a:pPr>
            <a:endParaRPr lang="en-GB" sz="500" b="1" dirty="0" smtClean="0">
              <a:solidFill>
                <a:srgbClr val="0070C0"/>
              </a:solidFill>
              <a:latin typeface="Arial" pitchFamily="34" charset="0"/>
              <a:cs typeface="Arial" pitchFamily="34" charset="0"/>
            </a:endParaRPr>
          </a:p>
          <a:p>
            <a:pPr>
              <a:defRPr/>
            </a:pPr>
            <a:r>
              <a:rPr lang="en-GB" sz="1800" dirty="0" smtClean="0">
                <a:solidFill>
                  <a:schemeClr val="tx1"/>
                </a:solidFill>
                <a:latin typeface="Arial" pitchFamily="34" charset="0"/>
                <a:cs typeface="Arial" pitchFamily="34" charset="0"/>
              </a:rPr>
              <a:t>A new capacity building programme of ICCROM and IUCN</a:t>
            </a:r>
          </a:p>
          <a:p>
            <a:pPr>
              <a:defRPr/>
            </a:pPr>
            <a:r>
              <a:rPr lang="en-US" sz="1800" dirty="0" smtClean="0">
                <a:solidFill>
                  <a:schemeClr val="tx1"/>
                </a:solidFill>
                <a:latin typeface="Arial" pitchFamily="34" charset="0"/>
                <a:cs typeface="Arial" pitchFamily="34" charset="0"/>
              </a:rPr>
              <a:t>Supported by the Norwegian Ministry of Climate and Environment</a:t>
            </a:r>
            <a:endParaRPr lang="en-GB" sz="1200" dirty="0" smtClean="0">
              <a:solidFill>
                <a:schemeClr val="tx1"/>
              </a:solidFill>
              <a:latin typeface="Arial" pitchFamily="34" charset="0"/>
              <a:cs typeface="Arial" pitchFamily="34" charset="0"/>
            </a:endParaRPr>
          </a:p>
        </p:txBody>
      </p:sp>
      <p:pic>
        <p:nvPicPr>
          <p:cNvPr id="2050" name="Picture 2" descr="U:\12 Activities Implem\12-01 Programmes\World Heritage\07 Cap Build\Norway\2016-2022\Module 1 Effective Management Nature-Culture-Communities\2017 Nature-Culture course\12 Photo_AV\01 Group photo\LNC17_Group photo 16 Jul.jpg"/>
          <p:cNvPicPr>
            <a:picLocks noChangeAspect="1" noChangeArrowheads="1"/>
          </p:cNvPicPr>
          <p:nvPr/>
        </p:nvPicPr>
        <p:blipFill>
          <a:blip r:embed="rId3" cstate="print"/>
          <a:srcRect/>
          <a:stretch>
            <a:fillRect/>
          </a:stretch>
        </p:blipFill>
        <p:spPr bwMode="auto">
          <a:xfrm>
            <a:off x="1122789" y="2585060"/>
            <a:ext cx="6986732" cy="4208287"/>
          </a:xfrm>
          <a:prstGeom prst="rect">
            <a:avLst/>
          </a:prstGeom>
          <a:noFill/>
        </p:spPr>
      </p:pic>
      <p:sp>
        <p:nvSpPr>
          <p:cNvPr id="8" name="Subtitle 1"/>
          <p:cNvSpPr>
            <a:spLocks noGrp="1"/>
          </p:cNvSpPr>
          <p:nvPr>
            <p:ph type="subTitle" idx="10"/>
          </p:nvPr>
        </p:nvSpPr>
        <p:spPr/>
        <p:txBody>
          <a:bodyPr>
            <a:normAutofit/>
          </a:bodyPr>
          <a:lstStyle/>
          <a:p>
            <a:r>
              <a:rPr lang="en-GB" b="1" dirty="0"/>
              <a:t> </a:t>
            </a:r>
            <a:r>
              <a:rPr lang="en-GB" b="1" dirty="0" smtClean="0"/>
              <a:t>Nature, </a:t>
            </a:r>
            <a:r>
              <a:rPr lang="en-US" b="1" dirty="0" smtClean="0"/>
              <a:t>Culture, Communities</a:t>
            </a:r>
            <a:endParaRPr lang="en-GB" b="1"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395" y="0"/>
            <a:ext cx="9701906" cy="6858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0"/>
          </p:nvPr>
        </p:nvSpPr>
        <p:spPr/>
        <p:txBody>
          <a:bodyPr/>
          <a:lstStyle/>
          <a:p>
            <a:endParaRPr lang="en-GB"/>
          </a:p>
        </p:txBody>
      </p:sp>
      <p:graphicFrame>
        <p:nvGraphicFramePr>
          <p:cNvPr id="5" name="Group 38"/>
          <p:cNvGraphicFramePr>
            <a:graphicFrameLocks noGrp="1"/>
          </p:cNvGraphicFramePr>
          <p:nvPr>
            <p:extLst>
              <p:ext uri="{D42A27DB-BD31-4B8C-83A1-F6EECF244321}">
                <p14:modId xmlns:p14="http://schemas.microsoft.com/office/powerpoint/2010/main" val="1261658772"/>
              </p:ext>
            </p:extLst>
          </p:nvPr>
        </p:nvGraphicFramePr>
        <p:xfrm>
          <a:off x="215900" y="1420711"/>
          <a:ext cx="3995738" cy="4708643"/>
        </p:xfrm>
        <a:graphic>
          <a:graphicData uri="http://schemas.openxmlformats.org/drawingml/2006/table">
            <a:tbl>
              <a:tblPr/>
              <a:tblGrid>
                <a:gridCol w="3995738">
                  <a:extLst>
                    <a:ext uri="{9D8B030D-6E8A-4147-A177-3AD203B41FA5}">
                      <a16:colId xmlns:a16="http://schemas.microsoft.com/office/drawing/2014/main" val="20000"/>
                    </a:ext>
                  </a:extLst>
                </a:gridCol>
              </a:tblGrid>
              <a:tr h="6704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1" u="none" strike="noStrike" cap="none" normalizeH="0" baseline="0" dirty="0" smtClean="0">
                          <a:ln>
                            <a:noFill/>
                          </a:ln>
                          <a:solidFill>
                            <a:schemeClr val="tx1"/>
                          </a:solidFill>
                          <a:effectLst/>
                          <a:latin typeface="+mn-lt"/>
                          <a:ea typeface="Calibri" pitchFamily="34" charset="0"/>
                          <a:cs typeface="Times New Roman" pitchFamily="18" charset="0"/>
                        </a:rPr>
                        <a:t>Where capacities reside and associated audiences:</a:t>
                      </a:r>
                    </a:p>
                  </a:txBody>
                  <a:tcPr marL="91436" marR="91436"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495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900" b="1" dirty="0" smtClean="0">
                          <a:solidFill>
                            <a:srgbClr val="008080"/>
                          </a:solidFill>
                          <a:latin typeface="+mn-lt"/>
                        </a:rPr>
                        <a:t>Practitioners: </a:t>
                      </a:r>
                    </a:p>
                    <a:p>
                      <a:pPr marL="0" marR="0" lvl="0" indent="0" algn="l" defTabSz="914400" rtl="0" eaLnBrk="1" fontAlgn="base" latinLnBrk="0" hangingPunct="1">
                        <a:lnSpc>
                          <a:spcPct val="100000"/>
                        </a:lnSpc>
                        <a:spcBef>
                          <a:spcPct val="0"/>
                        </a:spcBef>
                        <a:spcAft>
                          <a:spcPct val="0"/>
                        </a:spcAft>
                        <a:buClrTx/>
                        <a:buSzTx/>
                        <a:buFontTx/>
                        <a:buNone/>
                        <a:tabLst/>
                      </a:pPr>
                      <a:r>
                        <a:rPr lang="it-IT" sz="1900" b="0" i="0" u="none" strike="noStrike" baseline="0" dirty="0" err="1" smtClean="0">
                          <a:latin typeface="+mn-lt"/>
                        </a:rPr>
                        <a:t>Individuals</a:t>
                      </a:r>
                      <a:r>
                        <a:rPr lang="it-IT" sz="1900" b="0" i="0" u="none" strike="noStrike" baseline="0" dirty="0" smtClean="0">
                          <a:latin typeface="+mn-lt"/>
                        </a:rPr>
                        <a:t> and </a:t>
                      </a:r>
                      <a:r>
                        <a:rPr lang="en-US" sz="1900" b="0" i="0" u="none" strike="noStrike" baseline="0" dirty="0" smtClean="0">
                          <a:latin typeface="+mn-lt"/>
                        </a:rPr>
                        <a:t>groups who directly intervene in the conservation and management of </a:t>
                      </a:r>
                      <a:r>
                        <a:rPr lang="it-IT" sz="1900" b="0" i="0" u="none" strike="noStrike" baseline="0" dirty="0" err="1" smtClean="0">
                          <a:latin typeface="+mn-lt"/>
                        </a:rPr>
                        <a:t>heritage</a:t>
                      </a:r>
                      <a:endParaRPr lang="en-US" sz="1900" b="0" kern="1200" dirty="0" smtClean="0">
                        <a:solidFill>
                          <a:schemeClr val="tx1"/>
                        </a:solidFill>
                        <a:latin typeface="+mn-lt"/>
                        <a:ea typeface="+mn-ea"/>
                        <a:cs typeface="+mn-cs"/>
                      </a:endParaRPr>
                    </a:p>
                  </a:txBody>
                  <a:tcPr marL="91436" marR="91436"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391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900" b="1" dirty="0" smtClean="0">
                          <a:solidFill>
                            <a:srgbClr val="008080"/>
                          </a:solidFill>
                          <a:latin typeface="+mn-lt"/>
                        </a:rPr>
                        <a:t>Institutional</a:t>
                      </a:r>
                      <a:r>
                        <a:rPr lang="en-US" sz="1900" b="1" baseline="0" dirty="0" smtClean="0">
                          <a:solidFill>
                            <a:srgbClr val="008080"/>
                          </a:solidFill>
                          <a:latin typeface="+mn-lt"/>
                        </a:rPr>
                        <a:t> frameworks: </a:t>
                      </a:r>
                    </a:p>
                    <a:p>
                      <a:pPr marL="0" marR="0" lvl="0" indent="0" algn="l" defTabSz="914400" rtl="0" eaLnBrk="1" fontAlgn="base" latinLnBrk="0" hangingPunct="1">
                        <a:lnSpc>
                          <a:spcPct val="100000"/>
                        </a:lnSpc>
                        <a:spcBef>
                          <a:spcPct val="0"/>
                        </a:spcBef>
                        <a:spcAft>
                          <a:spcPct val="0"/>
                        </a:spcAft>
                        <a:buClrTx/>
                        <a:buSzTx/>
                        <a:buFontTx/>
                        <a:buNone/>
                        <a:tabLst/>
                      </a:pPr>
                      <a:r>
                        <a:rPr lang="en-US" sz="1900" b="0" kern="1200" dirty="0" smtClean="0">
                          <a:solidFill>
                            <a:schemeClr val="tx1"/>
                          </a:solidFill>
                          <a:latin typeface="+mn-lt"/>
                          <a:ea typeface="+mn-ea"/>
                          <a:cs typeface="+mn-cs"/>
                        </a:rPr>
                        <a:t>Decision- and policy-makers in </a:t>
                      </a:r>
                      <a:r>
                        <a:rPr lang="en-US" sz="1900" b="0" i="0" u="none" strike="noStrike" baseline="0" dirty="0" smtClean="0">
                          <a:latin typeface="+mn-lt"/>
                        </a:rPr>
                        <a:t>organizations with </a:t>
                      </a:r>
                      <a:r>
                        <a:rPr lang="it-IT" sz="1900" b="0" i="0" u="none" strike="noStrike" baseline="0" dirty="0" err="1" smtClean="0">
                          <a:latin typeface="+mn-lt"/>
                        </a:rPr>
                        <a:t>responsibility</a:t>
                      </a:r>
                      <a:r>
                        <a:rPr lang="it-IT" sz="1900" b="0" i="0" u="none" strike="noStrike" baseline="0" dirty="0" smtClean="0">
                          <a:latin typeface="+mn-lt"/>
                        </a:rPr>
                        <a:t> for the </a:t>
                      </a:r>
                      <a:r>
                        <a:rPr lang="it-IT" sz="1900" b="0" i="0" u="none" strike="noStrike" baseline="0" dirty="0" err="1" smtClean="0">
                          <a:latin typeface="+mn-lt"/>
                        </a:rPr>
                        <a:t>enabling</a:t>
                      </a:r>
                      <a:r>
                        <a:rPr lang="it-IT" sz="1900" b="0" i="0" u="none" strike="noStrike" baseline="0" dirty="0" smtClean="0">
                          <a:latin typeface="+mn-lt"/>
                        </a:rPr>
                        <a:t> </a:t>
                      </a:r>
                      <a:r>
                        <a:rPr lang="it-IT" sz="1900" b="0" i="0" u="none" strike="noStrike" baseline="0" dirty="0" err="1" smtClean="0">
                          <a:latin typeface="+mn-lt"/>
                        </a:rPr>
                        <a:t>environment</a:t>
                      </a:r>
                      <a:r>
                        <a:rPr lang="it-IT" sz="1900" b="0" i="0" u="none" strike="noStrike" baseline="0" dirty="0" smtClean="0">
                          <a:latin typeface="+mn-lt"/>
                        </a:rPr>
                        <a:t> for management and </a:t>
                      </a:r>
                      <a:r>
                        <a:rPr lang="it-IT" sz="1900" b="0" i="0" u="none" strike="noStrike" baseline="0" dirty="0" err="1" smtClean="0">
                          <a:latin typeface="+mn-lt"/>
                        </a:rPr>
                        <a:t>conservation</a:t>
                      </a:r>
                      <a:endParaRPr lang="en-US" sz="1900" b="0" kern="1200" dirty="0" smtClean="0">
                        <a:solidFill>
                          <a:schemeClr val="tx1"/>
                        </a:solidFill>
                        <a:latin typeface="+mn-lt"/>
                        <a:ea typeface="+mn-ea"/>
                        <a:cs typeface="+mn-cs"/>
                      </a:endParaRPr>
                    </a:p>
                  </a:txBody>
                  <a:tcPr marL="91436" marR="91436"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492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900" b="1" dirty="0" smtClean="0">
                          <a:solidFill>
                            <a:srgbClr val="008080"/>
                          </a:solidFill>
                          <a:latin typeface="+mn-lt"/>
                        </a:rPr>
                        <a:t>Communities &amp; networks </a:t>
                      </a:r>
                    </a:p>
                    <a:p>
                      <a:r>
                        <a:rPr lang="en-US" sz="1900" b="0" dirty="0" smtClean="0">
                          <a:solidFill>
                            <a:schemeClr val="tx1"/>
                          </a:solidFill>
                          <a:latin typeface="+mn-lt"/>
                        </a:rPr>
                        <a:t>All those who</a:t>
                      </a:r>
                      <a:r>
                        <a:rPr lang="en-US" sz="1900" b="0" baseline="0" dirty="0" smtClean="0">
                          <a:solidFill>
                            <a:schemeClr val="tx1"/>
                          </a:solidFill>
                          <a:latin typeface="+mn-lt"/>
                        </a:rPr>
                        <a:t> have a legitimate interest in heritage</a:t>
                      </a:r>
                      <a:endParaRPr lang="en-US" sz="1900" b="0" dirty="0" smtClean="0">
                        <a:solidFill>
                          <a:schemeClr val="tx1"/>
                        </a:solidFill>
                        <a:latin typeface="+mn-lt"/>
                      </a:endParaRPr>
                    </a:p>
                  </a:txBody>
                  <a:tcPr marL="91436" marR="91436"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Text Box 11"/>
          <p:cNvSpPr txBox="1">
            <a:spLocks noChangeArrowheads="1"/>
          </p:cNvSpPr>
          <p:nvPr/>
        </p:nvSpPr>
        <p:spPr bwMode="auto">
          <a:xfrm>
            <a:off x="76200" y="782548"/>
            <a:ext cx="9144000" cy="492125"/>
          </a:xfrm>
          <a:prstGeom prst="rect">
            <a:avLst/>
          </a:prstGeom>
          <a:noFill/>
          <a:ln w="9525">
            <a:noFill/>
            <a:miter lim="800000"/>
            <a:headEnd/>
            <a:tailEnd/>
          </a:ln>
        </p:spPr>
        <p:txBody>
          <a:bodyPr>
            <a:spAutoFit/>
          </a:bodyPr>
          <a:lstStyle/>
          <a:p>
            <a:pPr eaLnBrk="1" hangingPunct="1">
              <a:spcBef>
                <a:spcPts val="0"/>
              </a:spcBef>
              <a:defRPr/>
            </a:pPr>
            <a:r>
              <a:rPr lang="en-US" sz="2600" kern="0" dirty="0">
                <a:solidFill>
                  <a:srgbClr val="990000"/>
                </a:solidFill>
                <a:latin typeface="+mn-lt"/>
              </a:rPr>
              <a:t>Identifying where capacities reside and target audiences…</a:t>
            </a:r>
            <a:endParaRPr lang="en-US" sz="2600" dirty="0">
              <a:solidFill>
                <a:srgbClr val="800000"/>
              </a:solidFill>
              <a:latin typeface="+mn-lt"/>
            </a:endParaRPr>
          </a:p>
        </p:txBody>
      </p:sp>
      <p:sp>
        <p:nvSpPr>
          <p:cNvPr id="7" name="Text Box 11"/>
          <p:cNvSpPr txBox="1">
            <a:spLocks noChangeArrowheads="1"/>
          </p:cNvSpPr>
          <p:nvPr/>
        </p:nvSpPr>
        <p:spPr bwMode="auto">
          <a:xfrm>
            <a:off x="507" y="6246347"/>
            <a:ext cx="9144000" cy="492443"/>
          </a:xfrm>
          <a:prstGeom prst="rect">
            <a:avLst/>
          </a:prstGeom>
          <a:noFill/>
          <a:ln w="9525">
            <a:noFill/>
            <a:miter lim="800000"/>
            <a:headEnd/>
            <a:tailEnd/>
          </a:ln>
        </p:spPr>
        <p:txBody>
          <a:bodyPr>
            <a:spAutoFit/>
          </a:bodyPr>
          <a:lstStyle/>
          <a:p>
            <a:pPr algn="r" eaLnBrk="1" hangingPunct="1">
              <a:spcBef>
                <a:spcPts val="0"/>
              </a:spcBef>
              <a:defRPr/>
            </a:pPr>
            <a:r>
              <a:rPr lang="en-US" sz="2600" kern="0" dirty="0">
                <a:solidFill>
                  <a:srgbClr val="990000"/>
                </a:solidFill>
                <a:latin typeface="+mn-lt"/>
              </a:rPr>
              <a:t>…and corresponding learning </a:t>
            </a:r>
            <a:r>
              <a:rPr lang="en-US" sz="2600" kern="0" dirty="0" smtClean="0">
                <a:solidFill>
                  <a:srgbClr val="990000"/>
                </a:solidFill>
                <a:latin typeface="+mn-lt"/>
              </a:rPr>
              <a:t>areas</a:t>
            </a:r>
            <a:endParaRPr lang="en-US" sz="2600" kern="0" dirty="0">
              <a:solidFill>
                <a:srgbClr val="990000"/>
              </a:solidFill>
              <a:latin typeface="+mn-lt"/>
            </a:endParaRPr>
          </a:p>
        </p:txBody>
      </p:sp>
      <p:graphicFrame>
        <p:nvGraphicFramePr>
          <p:cNvPr id="8" name="Group 38"/>
          <p:cNvGraphicFramePr>
            <a:graphicFrameLocks noGrp="1"/>
          </p:cNvGraphicFramePr>
          <p:nvPr>
            <p:extLst>
              <p:ext uri="{D42A27DB-BD31-4B8C-83A1-F6EECF244321}">
                <p14:modId xmlns:p14="http://schemas.microsoft.com/office/powerpoint/2010/main" val="3913227516"/>
              </p:ext>
            </p:extLst>
          </p:nvPr>
        </p:nvGraphicFramePr>
        <p:xfrm>
          <a:off x="4211638" y="1420711"/>
          <a:ext cx="4679950" cy="4708759"/>
        </p:xfrm>
        <a:graphic>
          <a:graphicData uri="http://schemas.openxmlformats.org/drawingml/2006/table">
            <a:tbl>
              <a:tblPr/>
              <a:tblGrid>
                <a:gridCol w="4679950">
                  <a:extLst>
                    <a:ext uri="{9D8B030D-6E8A-4147-A177-3AD203B41FA5}">
                      <a16:colId xmlns:a16="http://schemas.microsoft.com/office/drawing/2014/main" val="20000"/>
                    </a:ext>
                  </a:extLst>
                </a:gridCol>
              </a:tblGrid>
              <a:tr h="6703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1" u="none" strike="noStrike" cap="none" normalizeH="0" baseline="0" dirty="0" smtClean="0">
                          <a:ln>
                            <a:noFill/>
                          </a:ln>
                          <a:solidFill>
                            <a:schemeClr val="tx1"/>
                          </a:solidFill>
                          <a:effectLst/>
                          <a:latin typeface="+mn-lt"/>
                          <a:ea typeface="Calibri" pitchFamily="34" charset="0"/>
                          <a:cs typeface="Times New Roman" pitchFamily="18" charset="0"/>
                        </a:rPr>
                        <a:t>Some principal learning areas: </a:t>
                      </a:r>
                    </a:p>
                  </a:txBody>
                  <a:tcPr marL="91429" marR="91429"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49560">
                <a:tc>
                  <a:txBody>
                    <a:bodyPr/>
                    <a:lstStyle/>
                    <a:p>
                      <a:pPr marL="273050" marR="0" lvl="0" indent="-27305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US" sz="1900" b="0" i="0" u="none" strike="noStrike" cap="none" normalizeH="0" baseline="0" dirty="0" smtClean="0">
                          <a:ln>
                            <a:noFill/>
                          </a:ln>
                          <a:solidFill>
                            <a:schemeClr val="tx1"/>
                          </a:solidFill>
                          <a:effectLst/>
                          <a:latin typeface="+mn-lt"/>
                          <a:ea typeface="Calibri" pitchFamily="34" charset="0"/>
                          <a:cs typeface="Times New Roman" pitchFamily="18" charset="0"/>
                        </a:rPr>
                        <a:t>Implementation of the Convention for WH</a:t>
                      </a:r>
                    </a:p>
                    <a:p>
                      <a:pPr marL="273050" marR="0" lvl="0" indent="-27305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900" b="0" i="0" u="none" strike="noStrike" cap="none" normalizeH="0" baseline="0" dirty="0" smtClean="0">
                          <a:ln>
                            <a:noFill/>
                          </a:ln>
                          <a:solidFill>
                            <a:schemeClr val="tx1"/>
                          </a:solidFill>
                          <a:effectLst/>
                          <a:latin typeface="+mn-lt"/>
                          <a:ea typeface="Calibri" pitchFamily="34" charset="0"/>
                          <a:cs typeface="Times New Roman" pitchFamily="18" charset="0"/>
                        </a:rPr>
                        <a:t>Conservation and management issues</a:t>
                      </a:r>
                    </a:p>
                    <a:p>
                      <a:pPr marL="273050" marR="0" lvl="0" indent="-27305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900" b="0" i="0" u="none" strike="noStrike" cap="none" normalizeH="0" baseline="0" dirty="0" smtClean="0">
                          <a:ln>
                            <a:noFill/>
                          </a:ln>
                          <a:solidFill>
                            <a:schemeClr val="tx1"/>
                          </a:solidFill>
                          <a:effectLst/>
                          <a:latin typeface="+mn-lt"/>
                          <a:ea typeface="Calibri" pitchFamily="34" charset="0"/>
                          <a:cs typeface="Times New Roman" pitchFamily="18" charset="0"/>
                        </a:rPr>
                        <a:t>Technical  and scientific issues</a:t>
                      </a:r>
                    </a:p>
                    <a:p>
                      <a:pPr marL="273050" marR="0" lvl="0" indent="-27305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900" b="0" i="0" u="none" strike="noStrike" cap="none" normalizeH="0" baseline="0" dirty="0" smtClean="0">
                          <a:ln>
                            <a:noFill/>
                          </a:ln>
                          <a:solidFill>
                            <a:schemeClr val="tx1"/>
                          </a:solidFill>
                          <a:effectLst/>
                          <a:latin typeface="+mn-lt"/>
                          <a:ea typeface="Calibri" pitchFamily="34" charset="0"/>
                          <a:cs typeface="Times New Roman" pitchFamily="18" charset="0"/>
                        </a:rPr>
                        <a:t>Resource utilization and management</a:t>
                      </a:r>
                    </a:p>
                  </a:txBody>
                  <a:tcPr marL="91429" marR="91429"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39102">
                <a:tc>
                  <a:txBody>
                    <a:bodyPr/>
                    <a:lstStyle/>
                    <a:p>
                      <a:pPr marL="273050" marR="0" lvl="0" indent="-27305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defRPr/>
                      </a:pPr>
                      <a:r>
                        <a:rPr kumimoji="0" lang="en-US" sz="1900" b="0" i="0" u="none" strike="noStrike" kern="1200" cap="none" normalizeH="0" baseline="0" dirty="0" smtClean="0">
                          <a:ln>
                            <a:noFill/>
                          </a:ln>
                          <a:solidFill>
                            <a:schemeClr val="tx1"/>
                          </a:solidFill>
                          <a:effectLst/>
                          <a:latin typeface="+mn-lt"/>
                          <a:ea typeface="Calibri" pitchFamily="34" charset="0"/>
                          <a:cs typeface="Times New Roman" pitchFamily="18" charset="0"/>
                        </a:rPr>
                        <a:t>Policy-making for learning areas mentioned above</a:t>
                      </a:r>
                    </a:p>
                    <a:p>
                      <a:pPr marL="273050" marR="0" lvl="0" indent="-27305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US" sz="1900" b="0" i="0" u="none" strike="noStrike" cap="none" normalizeH="0" baseline="0" dirty="0" smtClean="0">
                          <a:ln>
                            <a:noFill/>
                          </a:ln>
                          <a:solidFill>
                            <a:schemeClr val="tx1"/>
                          </a:solidFill>
                          <a:effectLst/>
                          <a:latin typeface="+mn-lt"/>
                          <a:ea typeface="Calibri" pitchFamily="34" charset="0"/>
                          <a:cs typeface="Times New Roman" pitchFamily="18" charset="0"/>
                        </a:rPr>
                        <a:t>Legislative issues</a:t>
                      </a:r>
                    </a:p>
                    <a:p>
                      <a:pPr marL="273050" marR="0" lvl="0" indent="-27305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900" b="0" i="0" u="none" strike="noStrike" cap="none" normalizeH="0" baseline="0" dirty="0" smtClean="0">
                          <a:ln>
                            <a:noFill/>
                          </a:ln>
                          <a:solidFill>
                            <a:schemeClr val="tx1"/>
                          </a:solidFill>
                          <a:effectLst/>
                          <a:latin typeface="+mn-lt"/>
                          <a:ea typeface="Calibri" pitchFamily="34" charset="0"/>
                          <a:cs typeface="Times New Roman" pitchFamily="18" charset="0"/>
                        </a:rPr>
                        <a:t>Institutional frameworks/issues</a:t>
                      </a:r>
                    </a:p>
                    <a:p>
                      <a:pPr marL="273050" marR="0" lvl="0" indent="-27305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900" b="0" i="0" u="none" strike="noStrike" cap="none" normalizeH="0" baseline="0" dirty="0" smtClean="0">
                          <a:ln>
                            <a:noFill/>
                          </a:ln>
                          <a:solidFill>
                            <a:schemeClr val="tx1"/>
                          </a:solidFill>
                          <a:effectLst/>
                          <a:latin typeface="+mn-lt"/>
                          <a:ea typeface="Calibri" pitchFamily="34" charset="0"/>
                          <a:cs typeface="Times New Roman" pitchFamily="18" charset="0"/>
                        </a:rPr>
                        <a:t>Resources (financial, human&amp; intellectual</a:t>
                      </a:r>
                    </a:p>
                  </a:txBody>
                  <a:tcPr marL="91429" marR="91429"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49560">
                <a:tc>
                  <a:txBody>
                    <a:bodyPr/>
                    <a:lstStyle/>
                    <a:p>
                      <a:pPr marL="273050" marR="0" lvl="0" indent="-27305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US" sz="1900" b="0" i="0" u="none" strike="noStrike" cap="none" normalizeH="0" baseline="0" dirty="0" smtClean="0">
                          <a:ln>
                            <a:noFill/>
                          </a:ln>
                          <a:solidFill>
                            <a:schemeClr val="tx1"/>
                          </a:solidFill>
                          <a:effectLst/>
                          <a:latin typeface="+mn-lt"/>
                          <a:ea typeface="Calibri" pitchFamily="34" charset="0"/>
                          <a:cs typeface="Times New Roman" pitchFamily="18" charset="0"/>
                        </a:rPr>
                        <a:t>Reciprocal benefits and linking with sustainable development</a:t>
                      </a:r>
                    </a:p>
                    <a:p>
                      <a:pPr marL="273050" marR="0" lvl="0" indent="-27305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900" b="0" i="0" u="none" strike="noStrike" cap="none" normalizeH="0" baseline="0" dirty="0" smtClean="0">
                          <a:ln>
                            <a:noFill/>
                          </a:ln>
                          <a:solidFill>
                            <a:schemeClr val="tx1"/>
                          </a:solidFill>
                          <a:effectLst/>
                          <a:latin typeface="+mn-lt"/>
                          <a:ea typeface="Calibri" pitchFamily="34" charset="0"/>
                          <a:cs typeface="Times New Roman" pitchFamily="18" charset="0"/>
                        </a:rPr>
                        <a:t>Stewardship</a:t>
                      </a:r>
                    </a:p>
                    <a:p>
                      <a:pPr marL="273050" marR="0" lvl="0" indent="-27305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900" b="0" i="0" u="none" strike="noStrike" cap="none" normalizeH="0" baseline="0" dirty="0" smtClean="0">
                          <a:ln>
                            <a:noFill/>
                          </a:ln>
                          <a:solidFill>
                            <a:schemeClr val="tx1"/>
                          </a:solidFill>
                          <a:effectLst/>
                          <a:latin typeface="+mn-lt"/>
                          <a:ea typeface="Calibri" pitchFamily="34" charset="0"/>
                          <a:cs typeface="Times New Roman" pitchFamily="18" charset="0"/>
                        </a:rPr>
                        <a:t>Communication / Interpretation</a:t>
                      </a:r>
                    </a:p>
                  </a:txBody>
                  <a:tcPr marL="91429" marR="91429"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3701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62"/>
          <p:cNvGrpSpPr/>
          <p:nvPr/>
        </p:nvGrpSpPr>
        <p:grpSpPr>
          <a:xfrm>
            <a:off x="5862099" y="940493"/>
            <a:ext cx="2160240" cy="3739082"/>
            <a:chOff x="5211870" y="1080885"/>
            <a:chExt cx="2160240" cy="4050672"/>
          </a:xfrm>
        </p:grpSpPr>
        <p:grpSp>
          <p:nvGrpSpPr>
            <p:cNvPr id="17" name="Grupo 27"/>
            <p:cNvGrpSpPr/>
            <p:nvPr/>
          </p:nvGrpSpPr>
          <p:grpSpPr>
            <a:xfrm>
              <a:off x="5211870" y="1080885"/>
              <a:ext cx="2160240" cy="1102767"/>
              <a:chOff x="1259632" y="1102097"/>
              <a:chExt cx="2160240" cy="1102767"/>
            </a:xfrm>
          </p:grpSpPr>
          <p:sp>
            <p:nvSpPr>
              <p:cNvPr id="47" name="Nuvem 28"/>
              <p:cNvSpPr/>
              <p:nvPr/>
            </p:nvSpPr>
            <p:spPr>
              <a:xfrm>
                <a:off x="1259632" y="1102097"/>
                <a:ext cx="2160240" cy="1102767"/>
              </a:xfrm>
              <a:prstGeom prst="cloud">
                <a:avLst/>
              </a:prstGeom>
              <a:solidFill>
                <a:schemeClr val="accent1">
                  <a:lumMod val="40000"/>
                  <a:lumOff val="6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62"/>
              </a:p>
            </p:txBody>
          </p:sp>
          <p:sp>
            <p:nvSpPr>
              <p:cNvPr id="48" name="CaixaDeTexto 29"/>
              <p:cNvSpPr txBox="1"/>
              <p:nvPr/>
            </p:nvSpPr>
            <p:spPr>
              <a:xfrm>
                <a:off x="1362105" y="1435729"/>
                <a:ext cx="1908212" cy="654138"/>
              </a:xfrm>
              <a:prstGeom prst="rect">
                <a:avLst/>
              </a:prstGeom>
              <a:noFill/>
            </p:spPr>
            <p:txBody>
              <a:bodyPr wrap="square" rtlCol="0">
                <a:spAutoFit/>
              </a:bodyPr>
              <a:lstStyle/>
              <a:p>
                <a:pPr algn="ctr"/>
                <a:r>
                  <a:rPr lang="pt-BR" sz="1108" b="1" dirty="0">
                    <a:latin typeface="Arial Narrow" panose="020B0606020202030204" pitchFamily="34" charset="0"/>
                  </a:rPr>
                  <a:t>INTERNATIONAL COMMUNITY (UNESCO, ICOMOS, IUCN, ICCROM...)</a:t>
                </a:r>
              </a:p>
            </p:txBody>
          </p:sp>
        </p:grpSp>
        <p:sp>
          <p:nvSpPr>
            <p:cNvPr id="18" name="Lágrima 31"/>
            <p:cNvSpPr/>
            <p:nvPr/>
          </p:nvSpPr>
          <p:spPr>
            <a:xfrm rot="18838414">
              <a:off x="5243114" y="2358511"/>
              <a:ext cx="144000" cy="144000"/>
            </a:xfrm>
            <a:prstGeom prst="teardrop">
              <a:avLst>
                <a:gd name="adj" fmla="val 181687"/>
              </a:avLst>
            </a:prstGeom>
            <a:solidFill>
              <a:srgbClr val="B9CD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62"/>
            </a:p>
          </p:txBody>
        </p:sp>
        <p:sp>
          <p:nvSpPr>
            <p:cNvPr id="19" name="Lágrima 34"/>
            <p:cNvSpPr/>
            <p:nvPr/>
          </p:nvSpPr>
          <p:spPr>
            <a:xfrm rot="18838414">
              <a:off x="5471929" y="2666719"/>
              <a:ext cx="144000" cy="144000"/>
            </a:xfrm>
            <a:prstGeom prst="teardrop">
              <a:avLst>
                <a:gd name="adj" fmla="val 181687"/>
              </a:avLst>
            </a:prstGeom>
            <a:solidFill>
              <a:srgbClr val="B9CD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62"/>
            </a:p>
          </p:txBody>
        </p:sp>
        <p:sp>
          <p:nvSpPr>
            <p:cNvPr id="20" name="Lágrima 35"/>
            <p:cNvSpPr/>
            <p:nvPr/>
          </p:nvSpPr>
          <p:spPr>
            <a:xfrm rot="18838414">
              <a:off x="5825561" y="2510911"/>
              <a:ext cx="144000" cy="144000"/>
            </a:xfrm>
            <a:prstGeom prst="teardrop">
              <a:avLst>
                <a:gd name="adj" fmla="val 181687"/>
              </a:avLst>
            </a:prstGeom>
            <a:solidFill>
              <a:srgbClr val="B9CD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62"/>
            </a:p>
          </p:txBody>
        </p:sp>
        <p:sp>
          <p:nvSpPr>
            <p:cNvPr id="21" name="Lágrima 36"/>
            <p:cNvSpPr/>
            <p:nvPr/>
          </p:nvSpPr>
          <p:spPr>
            <a:xfrm rot="18838414">
              <a:off x="6054376" y="2819119"/>
              <a:ext cx="144000" cy="144000"/>
            </a:xfrm>
            <a:prstGeom prst="teardrop">
              <a:avLst>
                <a:gd name="adj" fmla="val 181687"/>
              </a:avLst>
            </a:prstGeom>
            <a:solidFill>
              <a:srgbClr val="B9CD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62"/>
            </a:p>
          </p:txBody>
        </p:sp>
        <p:sp>
          <p:nvSpPr>
            <p:cNvPr id="22" name="Lágrima 37"/>
            <p:cNvSpPr/>
            <p:nvPr/>
          </p:nvSpPr>
          <p:spPr>
            <a:xfrm rot="18838414">
              <a:off x="6185601" y="2306680"/>
              <a:ext cx="144000" cy="144000"/>
            </a:xfrm>
            <a:prstGeom prst="teardrop">
              <a:avLst>
                <a:gd name="adj" fmla="val 181687"/>
              </a:avLst>
            </a:prstGeom>
            <a:solidFill>
              <a:srgbClr val="B9CD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62"/>
            </a:p>
          </p:txBody>
        </p:sp>
        <p:sp>
          <p:nvSpPr>
            <p:cNvPr id="23" name="Lágrima 38"/>
            <p:cNvSpPr/>
            <p:nvPr/>
          </p:nvSpPr>
          <p:spPr>
            <a:xfrm rot="18838414">
              <a:off x="6414416" y="2614888"/>
              <a:ext cx="144000" cy="144000"/>
            </a:xfrm>
            <a:prstGeom prst="teardrop">
              <a:avLst>
                <a:gd name="adj" fmla="val 181687"/>
              </a:avLst>
            </a:prstGeom>
            <a:solidFill>
              <a:srgbClr val="B9CD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62"/>
            </a:p>
          </p:txBody>
        </p:sp>
        <p:sp>
          <p:nvSpPr>
            <p:cNvPr id="24" name="Lágrima 39"/>
            <p:cNvSpPr/>
            <p:nvPr/>
          </p:nvSpPr>
          <p:spPr>
            <a:xfrm rot="18838414">
              <a:off x="6618032" y="2378688"/>
              <a:ext cx="144000" cy="144000"/>
            </a:xfrm>
            <a:prstGeom prst="teardrop">
              <a:avLst>
                <a:gd name="adj" fmla="val 181687"/>
              </a:avLst>
            </a:prstGeom>
            <a:solidFill>
              <a:srgbClr val="B9CD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62"/>
            </a:p>
          </p:txBody>
        </p:sp>
        <p:sp>
          <p:nvSpPr>
            <p:cNvPr id="25" name="Lágrima 40"/>
            <p:cNvSpPr/>
            <p:nvPr/>
          </p:nvSpPr>
          <p:spPr>
            <a:xfrm rot="18838414">
              <a:off x="6846847" y="2686896"/>
              <a:ext cx="144000" cy="144000"/>
            </a:xfrm>
            <a:prstGeom prst="teardrop">
              <a:avLst>
                <a:gd name="adj" fmla="val 181687"/>
              </a:avLst>
            </a:prstGeom>
            <a:solidFill>
              <a:srgbClr val="B9CD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62"/>
            </a:p>
          </p:txBody>
        </p:sp>
        <p:sp>
          <p:nvSpPr>
            <p:cNvPr id="26" name="Lágrima 41"/>
            <p:cNvSpPr/>
            <p:nvPr/>
          </p:nvSpPr>
          <p:spPr>
            <a:xfrm rot="18838414">
              <a:off x="6905681" y="2162664"/>
              <a:ext cx="144000" cy="144000"/>
            </a:xfrm>
            <a:prstGeom prst="teardrop">
              <a:avLst>
                <a:gd name="adj" fmla="val 181687"/>
              </a:avLst>
            </a:prstGeom>
            <a:solidFill>
              <a:srgbClr val="B9CD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62"/>
            </a:p>
          </p:txBody>
        </p:sp>
        <p:sp>
          <p:nvSpPr>
            <p:cNvPr id="27" name="Lágrima 42"/>
            <p:cNvSpPr/>
            <p:nvPr/>
          </p:nvSpPr>
          <p:spPr>
            <a:xfrm rot="18838414">
              <a:off x="7134496" y="2470872"/>
              <a:ext cx="144000" cy="144000"/>
            </a:xfrm>
            <a:prstGeom prst="teardrop">
              <a:avLst>
                <a:gd name="adj" fmla="val 181687"/>
              </a:avLst>
            </a:prstGeom>
            <a:solidFill>
              <a:srgbClr val="B9CD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62"/>
            </a:p>
          </p:txBody>
        </p:sp>
        <p:sp>
          <p:nvSpPr>
            <p:cNvPr id="28" name="Lágrima 43"/>
            <p:cNvSpPr/>
            <p:nvPr/>
          </p:nvSpPr>
          <p:spPr>
            <a:xfrm rot="18838414">
              <a:off x="5609920" y="2315064"/>
              <a:ext cx="144000" cy="144000"/>
            </a:xfrm>
            <a:prstGeom prst="teardrop">
              <a:avLst>
                <a:gd name="adj" fmla="val 181687"/>
              </a:avLst>
            </a:prstGeom>
            <a:solidFill>
              <a:srgbClr val="B9CD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62"/>
            </a:p>
          </p:txBody>
        </p:sp>
        <p:sp>
          <p:nvSpPr>
            <p:cNvPr id="29" name="Lágrima 63"/>
            <p:cNvSpPr/>
            <p:nvPr/>
          </p:nvSpPr>
          <p:spPr>
            <a:xfrm rot="18838414">
              <a:off x="6618031" y="2920146"/>
              <a:ext cx="144000" cy="144000"/>
            </a:xfrm>
            <a:prstGeom prst="teardrop">
              <a:avLst>
                <a:gd name="adj" fmla="val 181687"/>
              </a:avLst>
            </a:prstGeom>
            <a:solidFill>
              <a:srgbClr val="B9CD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62"/>
            </a:p>
          </p:txBody>
        </p:sp>
        <p:sp>
          <p:nvSpPr>
            <p:cNvPr id="30" name="Lágrima 64"/>
            <p:cNvSpPr/>
            <p:nvPr/>
          </p:nvSpPr>
          <p:spPr>
            <a:xfrm rot="18838414">
              <a:off x="6267792" y="3028503"/>
              <a:ext cx="144000" cy="144000"/>
            </a:xfrm>
            <a:prstGeom prst="teardrop">
              <a:avLst>
                <a:gd name="adj" fmla="val 181687"/>
              </a:avLst>
            </a:prstGeom>
            <a:solidFill>
              <a:srgbClr val="B9CD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62"/>
            </a:p>
          </p:txBody>
        </p:sp>
        <p:sp>
          <p:nvSpPr>
            <p:cNvPr id="31" name="Lágrima 65"/>
            <p:cNvSpPr/>
            <p:nvPr/>
          </p:nvSpPr>
          <p:spPr>
            <a:xfrm rot="18838414">
              <a:off x="5723753" y="2896607"/>
              <a:ext cx="144000" cy="144000"/>
            </a:xfrm>
            <a:prstGeom prst="teardrop">
              <a:avLst>
                <a:gd name="adj" fmla="val 181687"/>
              </a:avLst>
            </a:prstGeom>
            <a:solidFill>
              <a:srgbClr val="B9CD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62"/>
            </a:p>
          </p:txBody>
        </p:sp>
        <p:sp>
          <p:nvSpPr>
            <p:cNvPr id="32" name="Lágrima 66"/>
            <p:cNvSpPr/>
            <p:nvPr/>
          </p:nvSpPr>
          <p:spPr>
            <a:xfrm rot="18838414">
              <a:off x="5952569" y="3354532"/>
              <a:ext cx="144000" cy="144000"/>
            </a:xfrm>
            <a:prstGeom prst="teardrop">
              <a:avLst>
                <a:gd name="adj" fmla="val 181687"/>
              </a:avLst>
            </a:prstGeom>
            <a:solidFill>
              <a:srgbClr val="B9CD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62"/>
            </a:p>
          </p:txBody>
        </p:sp>
        <p:sp>
          <p:nvSpPr>
            <p:cNvPr id="33" name="Lágrima 67"/>
            <p:cNvSpPr/>
            <p:nvPr/>
          </p:nvSpPr>
          <p:spPr>
            <a:xfrm rot="18838414">
              <a:off x="6287408" y="3502978"/>
              <a:ext cx="144000" cy="144000"/>
            </a:xfrm>
            <a:prstGeom prst="teardrop">
              <a:avLst>
                <a:gd name="adj" fmla="val 181687"/>
              </a:avLst>
            </a:prstGeom>
            <a:solidFill>
              <a:srgbClr val="B9CD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62"/>
            </a:p>
          </p:txBody>
        </p:sp>
        <p:sp>
          <p:nvSpPr>
            <p:cNvPr id="34" name="Lágrima 68"/>
            <p:cNvSpPr/>
            <p:nvPr/>
          </p:nvSpPr>
          <p:spPr>
            <a:xfrm rot="18838414">
              <a:off x="6516226" y="3380829"/>
              <a:ext cx="144000" cy="144000"/>
            </a:xfrm>
            <a:prstGeom prst="teardrop">
              <a:avLst>
                <a:gd name="adj" fmla="val 181687"/>
              </a:avLst>
            </a:prstGeom>
            <a:solidFill>
              <a:srgbClr val="B9CD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62"/>
            </a:p>
          </p:txBody>
        </p:sp>
        <p:sp>
          <p:nvSpPr>
            <p:cNvPr id="35" name="Lágrima 69"/>
            <p:cNvSpPr/>
            <p:nvPr/>
          </p:nvSpPr>
          <p:spPr>
            <a:xfrm rot="18838414">
              <a:off x="6780841" y="3614444"/>
              <a:ext cx="144000" cy="144000"/>
            </a:xfrm>
            <a:prstGeom prst="teardrop">
              <a:avLst>
                <a:gd name="adj" fmla="val 181687"/>
              </a:avLst>
            </a:prstGeom>
            <a:solidFill>
              <a:srgbClr val="B9CD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62"/>
            </a:p>
          </p:txBody>
        </p:sp>
        <p:sp>
          <p:nvSpPr>
            <p:cNvPr id="36" name="Lágrima 70"/>
            <p:cNvSpPr/>
            <p:nvPr/>
          </p:nvSpPr>
          <p:spPr>
            <a:xfrm rot="18838414">
              <a:off x="5508114" y="3716251"/>
              <a:ext cx="144000" cy="144000"/>
            </a:xfrm>
            <a:prstGeom prst="teardrop">
              <a:avLst>
                <a:gd name="adj" fmla="val 181687"/>
              </a:avLst>
            </a:prstGeom>
            <a:solidFill>
              <a:srgbClr val="B9CD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62"/>
            </a:p>
          </p:txBody>
        </p:sp>
        <p:sp>
          <p:nvSpPr>
            <p:cNvPr id="37" name="Lágrima 71"/>
            <p:cNvSpPr/>
            <p:nvPr/>
          </p:nvSpPr>
          <p:spPr>
            <a:xfrm rot="18838414">
              <a:off x="5748954" y="3555495"/>
              <a:ext cx="144000" cy="144000"/>
            </a:xfrm>
            <a:prstGeom prst="teardrop">
              <a:avLst>
                <a:gd name="adj" fmla="val 181687"/>
              </a:avLst>
            </a:prstGeom>
            <a:solidFill>
              <a:srgbClr val="B9CD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62"/>
            </a:p>
          </p:txBody>
        </p:sp>
        <p:sp>
          <p:nvSpPr>
            <p:cNvPr id="38" name="Lágrima 72"/>
            <p:cNvSpPr/>
            <p:nvPr/>
          </p:nvSpPr>
          <p:spPr>
            <a:xfrm rot="18838414">
              <a:off x="6210802" y="3849356"/>
              <a:ext cx="144000" cy="144000"/>
            </a:xfrm>
            <a:prstGeom prst="teardrop">
              <a:avLst>
                <a:gd name="adj" fmla="val 181687"/>
              </a:avLst>
            </a:prstGeom>
            <a:solidFill>
              <a:srgbClr val="B9CD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62"/>
            </a:p>
          </p:txBody>
        </p:sp>
        <p:sp>
          <p:nvSpPr>
            <p:cNvPr id="39" name="Lágrima 73"/>
            <p:cNvSpPr/>
            <p:nvPr/>
          </p:nvSpPr>
          <p:spPr>
            <a:xfrm rot="18838414">
              <a:off x="5877567" y="4047280"/>
              <a:ext cx="144000" cy="144000"/>
            </a:xfrm>
            <a:prstGeom prst="teardrop">
              <a:avLst>
                <a:gd name="adj" fmla="val 181687"/>
              </a:avLst>
            </a:prstGeom>
            <a:solidFill>
              <a:srgbClr val="B9CD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62"/>
            </a:p>
          </p:txBody>
        </p:sp>
        <p:sp>
          <p:nvSpPr>
            <p:cNvPr id="40" name="Lágrima 74"/>
            <p:cNvSpPr/>
            <p:nvPr/>
          </p:nvSpPr>
          <p:spPr>
            <a:xfrm rot="18838414">
              <a:off x="6577225" y="4025434"/>
              <a:ext cx="144000" cy="144000"/>
            </a:xfrm>
            <a:prstGeom prst="teardrop">
              <a:avLst>
                <a:gd name="adj" fmla="val 181687"/>
              </a:avLst>
            </a:prstGeom>
            <a:solidFill>
              <a:srgbClr val="B9CD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62"/>
            </a:p>
          </p:txBody>
        </p:sp>
        <p:sp>
          <p:nvSpPr>
            <p:cNvPr id="41" name="Lágrima 75"/>
            <p:cNvSpPr/>
            <p:nvPr/>
          </p:nvSpPr>
          <p:spPr>
            <a:xfrm rot="18838414">
              <a:off x="6846845" y="4345154"/>
              <a:ext cx="144000" cy="144000"/>
            </a:xfrm>
            <a:prstGeom prst="teardrop">
              <a:avLst>
                <a:gd name="adj" fmla="val 181687"/>
              </a:avLst>
            </a:prstGeom>
            <a:solidFill>
              <a:srgbClr val="B9CD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62"/>
            </a:p>
          </p:txBody>
        </p:sp>
        <p:sp>
          <p:nvSpPr>
            <p:cNvPr id="42" name="Lágrima 76"/>
            <p:cNvSpPr/>
            <p:nvPr/>
          </p:nvSpPr>
          <p:spPr>
            <a:xfrm rot="18838414">
              <a:off x="6341608" y="4407321"/>
              <a:ext cx="144000" cy="144000"/>
            </a:xfrm>
            <a:prstGeom prst="teardrop">
              <a:avLst>
                <a:gd name="adj" fmla="val 181687"/>
              </a:avLst>
            </a:prstGeom>
            <a:solidFill>
              <a:srgbClr val="B9CD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62"/>
            </a:p>
          </p:txBody>
        </p:sp>
        <p:sp>
          <p:nvSpPr>
            <p:cNvPr id="43" name="Lágrima 77"/>
            <p:cNvSpPr/>
            <p:nvPr/>
          </p:nvSpPr>
          <p:spPr>
            <a:xfrm rot="18838414">
              <a:off x="5927368" y="4551337"/>
              <a:ext cx="144000" cy="144000"/>
            </a:xfrm>
            <a:prstGeom prst="teardrop">
              <a:avLst>
                <a:gd name="adj" fmla="val 181687"/>
              </a:avLst>
            </a:prstGeom>
            <a:solidFill>
              <a:srgbClr val="B9CD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62"/>
            </a:p>
          </p:txBody>
        </p:sp>
        <p:sp>
          <p:nvSpPr>
            <p:cNvPr id="44" name="Lágrima 78"/>
            <p:cNvSpPr/>
            <p:nvPr/>
          </p:nvSpPr>
          <p:spPr>
            <a:xfrm rot="18838414">
              <a:off x="6210800" y="4754950"/>
              <a:ext cx="144000" cy="144000"/>
            </a:xfrm>
            <a:prstGeom prst="teardrop">
              <a:avLst>
                <a:gd name="adj" fmla="val 181687"/>
              </a:avLst>
            </a:prstGeom>
            <a:solidFill>
              <a:srgbClr val="B9CD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62"/>
            </a:p>
          </p:txBody>
        </p:sp>
        <p:sp>
          <p:nvSpPr>
            <p:cNvPr id="45" name="Lágrima 79"/>
            <p:cNvSpPr/>
            <p:nvPr/>
          </p:nvSpPr>
          <p:spPr>
            <a:xfrm rot="18838414">
              <a:off x="6577226" y="4856757"/>
              <a:ext cx="144000" cy="144000"/>
            </a:xfrm>
            <a:prstGeom prst="teardrop">
              <a:avLst>
                <a:gd name="adj" fmla="val 181687"/>
              </a:avLst>
            </a:prstGeom>
            <a:solidFill>
              <a:srgbClr val="B9CD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62"/>
            </a:p>
          </p:txBody>
        </p:sp>
        <p:sp>
          <p:nvSpPr>
            <p:cNvPr id="46" name="Lágrima 80"/>
            <p:cNvSpPr/>
            <p:nvPr/>
          </p:nvSpPr>
          <p:spPr>
            <a:xfrm rot="18838414">
              <a:off x="6045483" y="4987557"/>
              <a:ext cx="144000" cy="144000"/>
            </a:xfrm>
            <a:prstGeom prst="teardrop">
              <a:avLst>
                <a:gd name="adj" fmla="val 181687"/>
              </a:avLst>
            </a:prstGeom>
            <a:solidFill>
              <a:srgbClr val="B9CD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62"/>
            </a:p>
          </p:txBody>
        </p:sp>
      </p:grpSp>
      <p:sp>
        <p:nvSpPr>
          <p:cNvPr id="5" name="Subtitle 3"/>
          <p:cNvSpPr>
            <a:spLocks noGrp="1"/>
          </p:cNvSpPr>
          <p:nvPr>
            <p:ph type="subTitle" idx="10"/>
          </p:nvPr>
        </p:nvSpPr>
        <p:spPr/>
        <p:txBody>
          <a:bodyPr>
            <a:normAutofit/>
          </a:bodyPr>
          <a:lstStyle/>
          <a:p>
            <a:r>
              <a:rPr lang="en-GB" sz="3000" b="1" dirty="0" smtClean="0"/>
              <a:t> Creating a better working environment </a:t>
            </a:r>
            <a:endParaRPr lang="en-GB" sz="3000" b="1" dirty="0"/>
          </a:p>
        </p:txBody>
      </p:sp>
      <p:sp>
        <p:nvSpPr>
          <p:cNvPr id="7" name="직사각형 5"/>
          <p:cNvSpPr/>
          <p:nvPr/>
        </p:nvSpPr>
        <p:spPr>
          <a:xfrm>
            <a:off x="91619" y="5132230"/>
            <a:ext cx="6606139" cy="1190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smtClean="0">
                <a:solidFill>
                  <a:srgbClr val="FF0000"/>
                </a:solidFill>
              </a:rPr>
              <a:t>Capacity Building on all areas to create an enabling environment for heritage practitioners </a:t>
            </a:r>
            <a:endParaRPr lang="ko-KR" altLang="en-US" sz="2400" b="1" dirty="0">
              <a:solidFill>
                <a:srgbClr val="FF0000"/>
              </a:solidFill>
            </a:endParaRPr>
          </a:p>
        </p:txBody>
      </p:sp>
      <p:grpSp>
        <p:nvGrpSpPr>
          <p:cNvPr id="8" name="Grupo 50"/>
          <p:cNvGrpSpPr/>
          <p:nvPr/>
        </p:nvGrpSpPr>
        <p:grpSpPr>
          <a:xfrm>
            <a:off x="240471" y="2764311"/>
            <a:ext cx="8397688" cy="3260446"/>
            <a:chOff x="-180528" y="2708920"/>
            <a:chExt cx="8136904" cy="3024336"/>
          </a:xfrm>
        </p:grpSpPr>
        <p:sp>
          <p:nvSpPr>
            <p:cNvPr id="9" name="Triângulo isósceles 9"/>
            <p:cNvSpPr/>
            <p:nvPr/>
          </p:nvSpPr>
          <p:spPr>
            <a:xfrm flipV="1">
              <a:off x="4716016" y="2708920"/>
              <a:ext cx="3240360" cy="3024336"/>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62"/>
            </a:p>
          </p:txBody>
        </p:sp>
        <p:sp>
          <p:nvSpPr>
            <p:cNvPr id="10" name="Retângulo de cantos arredondados 10"/>
            <p:cNvSpPr/>
            <p:nvPr/>
          </p:nvSpPr>
          <p:spPr>
            <a:xfrm flipV="1">
              <a:off x="4932040" y="3645024"/>
              <a:ext cx="2736304" cy="14401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62"/>
            </a:p>
          </p:txBody>
        </p:sp>
        <p:sp>
          <p:nvSpPr>
            <p:cNvPr id="11" name="Retângulo de cantos arredondados 11"/>
            <p:cNvSpPr/>
            <p:nvPr/>
          </p:nvSpPr>
          <p:spPr>
            <a:xfrm flipV="1">
              <a:off x="5148064" y="4581128"/>
              <a:ext cx="2520280" cy="14401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62"/>
            </a:p>
          </p:txBody>
        </p:sp>
        <p:sp>
          <p:nvSpPr>
            <p:cNvPr id="12" name="CaixaDeTexto 17"/>
            <p:cNvSpPr txBox="1"/>
            <p:nvPr/>
          </p:nvSpPr>
          <p:spPr>
            <a:xfrm>
              <a:off x="5502565" y="4930532"/>
              <a:ext cx="1738171" cy="469434"/>
            </a:xfrm>
            <a:prstGeom prst="rect">
              <a:avLst/>
            </a:prstGeom>
            <a:noFill/>
          </p:spPr>
          <p:txBody>
            <a:bodyPr wrap="square" rtlCol="0">
              <a:spAutoFit/>
            </a:bodyPr>
            <a:lstStyle/>
            <a:p>
              <a:pPr algn="ctr"/>
              <a:r>
                <a:rPr lang="pt-BR" sz="1108" b="1" dirty="0">
                  <a:latin typeface="Arial Narrow" panose="020B0606020202030204" pitchFamily="34" charset="0"/>
                </a:rPr>
                <a:t>INSTITUTIONAL FRAMEWORK</a:t>
              </a:r>
            </a:p>
          </p:txBody>
        </p:sp>
        <p:sp>
          <p:nvSpPr>
            <p:cNvPr id="13" name="CaixaDeTexto 18"/>
            <p:cNvSpPr txBox="1"/>
            <p:nvPr/>
          </p:nvSpPr>
          <p:spPr>
            <a:xfrm>
              <a:off x="5454098" y="3990255"/>
              <a:ext cx="1908212" cy="469434"/>
            </a:xfrm>
            <a:prstGeom prst="rect">
              <a:avLst/>
            </a:prstGeom>
            <a:noFill/>
          </p:spPr>
          <p:txBody>
            <a:bodyPr wrap="square" rtlCol="0">
              <a:spAutoFit/>
            </a:bodyPr>
            <a:lstStyle/>
            <a:p>
              <a:pPr algn="ctr"/>
              <a:r>
                <a:rPr lang="pt-BR" sz="1108" b="1" dirty="0">
                  <a:latin typeface="Arial Narrow" panose="020B0606020202030204" pitchFamily="34" charset="0"/>
                </a:rPr>
                <a:t>HERITAGE </a:t>
              </a:r>
            </a:p>
            <a:p>
              <a:pPr algn="ctr"/>
              <a:r>
                <a:rPr lang="pt-BR" sz="1108" b="1" dirty="0">
                  <a:latin typeface="Arial Narrow" panose="020B0606020202030204" pitchFamily="34" charset="0"/>
                </a:rPr>
                <a:t>PRACTITIONERS</a:t>
              </a:r>
            </a:p>
          </p:txBody>
        </p:sp>
        <p:sp>
          <p:nvSpPr>
            <p:cNvPr id="14" name="CaixaDeTexto 19"/>
            <p:cNvSpPr txBox="1"/>
            <p:nvPr/>
          </p:nvSpPr>
          <p:spPr>
            <a:xfrm>
              <a:off x="5346086" y="3047726"/>
              <a:ext cx="1908212" cy="284731"/>
            </a:xfrm>
            <a:prstGeom prst="rect">
              <a:avLst/>
            </a:prstGeom>
            <a:noFill/>
          </p:spPr>
          <p:txBody>
            <a:bodyPr wrap="square" rtlCol="0">
              <a:spAutoFit/>
            </a:bodyPr>
            <a:lstStyle/>
            <a:p>
              <a:pPr algn="ctr"/>
              <a:r>
                <a:rPr lang="pt-BR" sz="1108" b="1" dirty="0">
                  <a:latin typeface="Arial Narrow" panose="020B0606020202030204" pitchFamily="34" charset="0"/>
                </a:rPr>
                <a:t>COMMUNITIES &amp; NETWORK</a:t>
              </a:r>
            </a:p>
          </p:txBody>
        </p:sp>
        <p:cxnSp>
          <p:nvCxnSpPr>
            <p:cNvPr id="15" name="Conector reto 44"/>
            <p:cNvCxnSpPr/>
            <p:nvPr/>
          </p:nvCxnSpPr>
          <p:spPr>
            <a:xfrm flipH="1">
              <a:off x="-180528" y="3641013"/>
              <a:ext cx="7600950" cy="4012"/>
            </a:xfrm>
            <a:prstGeom prst="line">
              <a:avLst/>
            </a:prstGeom>
            <a:ln>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8342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0"/>
          </p:nvPr>
        </p:nvSpPr>
        <p:spPr/>
        <p:txBody>
          <a:bodyPr/>
          <a:lstStyle/>
          <a:p>
            <a:endParaRPr lang="en-GB"/>
          </a:p>
        </p:txBody>
      </p:sp>
      <p:sp>
        <p:nvSpPr>
          <p:cNvPr id="5" name="Rectangle 17"/>
          <p:cNvSpPr>
            <a:spLocks noChangeArrowheads="1"/>
          </p:cNvSpPr>
          <p:nvPr/>
        </p:nvSpPr>
        <p:spPr bwMode="auto">
          <a:xfrm>
            <a:off x="0" y="5732463"/>
            <a:ext cx="9144000" cy="1152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2300" b="1">
                <a:solidFill>
                  <a:srgbClr val="990000"/>
                </a:solidFill>
              </a:rPr>
              <a:t>   c a p a c i t y   b u i l d i n g</a:t>
            </a:r>
          </a:p>
          <a:p>
            <a:pPr eaLnBrk="1" hangingPunct="1">
              <a:spcBef>
                <a:spcPct val="0"/>
              </a:spcBef>
              <a:buFontTx/>
              <a:buNone/>
            </a:pPr>
            <a:endParaRPr lang="it-IT" altLang="it-IT" sz="700" b="1">
              <a:solidFill>
                <a:srgbClr val="990000"/>
              </a:solidFill>
            </a:endParaRPr>
          </a:p>
          <a:p>
            <a:pPr eaLnBrk="1" hangingPunct="1">
              <a:spcBef>
                <a:spcPct val="0"/>
              </a:spcBef>
              <a:buFontTx/>
              <a:buNone/>
            </a:pPr>
            <a:r>
              <a:rPr lang="it-IT" altLang="it-IT" sz="2300" b="1">
                <a:solidFill>
                  <a:srgbClr val="990000"/>
                </a:solidFill>
              </a:rPr>
              <a:t>   </a:t>
            </a:r>
            <a:r>
              <a:rPr lang="it-IT" altLang="it-IT" sz="2300">
                <a:solidFill>
                  <a:srgbClr val="990000"/>
                </a:solidFill>
              </a:rPr>
              <a:t>c h a n g i n g   a u d i e n c e s ,   n e w   l e a r n i n g  e n v i r o n m e n t s</a:t>
            </a:r>
          </a:p>
        </p:txBody>
      </p:sp>
      <p:pic>
        <p:nvPicPr>
          <p:cNvPr id="6" name="Diagram 2"/>
          <p:cNvPicPr>
            <a:picLocks noChangeArrowheads="1"/>
          </p:cNvPicPr>
          <p:nvPr/>
        </p:nvPicPr>
        <p:blipFill>
          <a:blip r:embed="rId2">
            <a:extLst>
              <a:ext uri="{28A0092B-C50C-407E-A947-70E740481C1C}">
                <a14:useLocalDpi xmlns:a14="http://schemas.microsoft.com/office/drawing/2010/main" val="0"/>
              </a:ext>
            </a:extLst>
          </a:blip>
          <a:srcRect l="-13800" t="-4880" b="-1028"/>
          <a:stretch>
            <a:fillRect/>
          </a:stretch>
        </p:blipFill>
        <p:spPr bwMode="auto">
          <a:xfrm>
            <a:off x="2634980" y="967437"/>
            <a:ext cx="63246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1"/>
          <p:cNvSpPr txBox="1">
            <a:spLocks noChangeArrowheads="1"/>
          </p:cNvSpPr>
          <p:nvPr/>
        </p:nvSpPr>
        <p:spPr bwMode="auto">
          <a:xfrm>
            <a:off x="96771" y="1172755"/>
            <a:ext cx="9144000" cy="523220"/>
          </a:xfrm>
          <a:prstGeom prst="rect">
            <a:avLst/>
          </a:prstGeom>
          <a:noFill/>
          <a:ln w="9525">
            <a:noFill/>
            <a:miter lim="800000"/>
            <a:headEnd/>
            <a:tailEnd/>
          </a:ln>
        </p:spPr>
        <p:txBody>
          <a:bodyPr>
            <a:spAutoFit/>
          </a:bodyPr>
          <a:lstStyle/>
          <a:p>
            <a:pPr eaLnBrk="1" hangingPunct="1">
              <a:spcBef>
                <a:spcPct val="50000"/>
              </a:spcBef>
              <a:defRPr/>
            </a:pPr>
            <a:r>
              <a:rPr lang="en-US" sz="2800" kern="0" dirty="0">
                <a:solidFill>
                  <a:srgbClr val="990000"/>
                </a:solidFill>
                <a:latin typeface="+mn-lt"/>
              </a:rPr>
              <a:t>Strategies at 3 different </a:t>
            </a:r>
            <a:r>
              <a:rPr lang="en-US" sz="2800" kern="0" dirty="0" smtClean="0">
                <a:solidFill>
                  <a:srgbClr val="990000"/>
                </a:solidFill>
                <a:latin typeface="+mn-lt"/>
              </a:rPr>
              <a:t>levels</a:t>
            </a:r>
            <a:endParaRPr lang="en-US" sz="2800" kern="0" dirty="0">
              <a:solidFill>
                <a:srgbClr val="008080"/>
              </a:solidFill>
              <a:latin typeface="+mn-lt"/>
            </a:endParaRPr>
          </a:p>
        </p:txBody>
      </p:sp>
      <p:sp>
        <p:nvSpPr>
          <p:cNvPr id="2" name="TextBox 1"/>
          <p:cNvSpPr txBox="1"/>
          <p:nvPr/>
        </p:nvSpPr>
        <p:spPr>
          <a:xfrm>
            <a:off x="145914" y="3871614"/>
            <a:ext cx="3549561" cy="1754326"/>
          </a:xfrm>
          <a:prstGeom prst="rect">
            <a:avLst/>
          </a:prstGeom>
          <a:noFill/>
        </p:spPr>
        <p:txBody>
          <a:bodyPr wrap="none" rtlCol="0">
            <a:spAutoFit/>
          </a:bodyPr>
          <a:lstStyle/>
          <a:p>
            <a:r>
              <a:rPr lang="en-GB" dirty="0" smtClean="0"/>
              <a:t>Site managers </a:t>
            </a:r>
          </a:p>
          <a:p>
            <a:r>
              <a:rPr lang="en-GB" dirty="0" smtClean="0"/>
              <a:t>Government bodies (local, national)</a:t>
            </a:r>
          </a:p>
          <a:p>
            <a:r>
              <a:rPr lang="en-GB" dirty="0" smtClean="0"/>
              <a:t>International entities </a:t>
            </a:r>
          </a:p>
          <a:p>
            <a:r>
              <a:rPr lang="en-GB" dirty="0" smtClean="0"/>
              <a:t>Experts </a:t>
            </a:r>
          </a:p>
          <a:p>
            <a:r>
              <a:rPr lang="en-GB" dirty="0" smtClean="0"/>
              <a:t>Local and wider communities  </a:t>
            </a:r>
          </a:p>
          <a:p>
            <a:endParaRPr lang="en-GB" dirty="0"/>
          </a:p>
        </p:txBody>
      </p:sp>
    </p:spTree>
    <p:extLst>
      <p:ext uri="{BB962C8B-B14F-4D97-AF65-F5344CB8AC3E}">
        <p14:creationId xmlns:p14="http://schemas.microsoft.com/office/powerpoint/2010/main" val="1713235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3"/>
          <p:cNvSpPr>
            <a:spLocks noGrp="1"/>
          </p:cNvSpPr>
          <p:nvPr>
            <p:ph type="subTitle" idx="10"/>
          </p:nvPr>
        </p:nvSpPr>
        <p:spPr/>
        <p:txBody>
          <a:bodyPr>
            <a:normAutofit/>
          </a:bodyPr>
          <a:lstStyle/>
          <a:p>
            <a:r>
              <a:rPr lang="en-GB" sz="3000" b="1" dirty="0" smtClean="0"/>
              <a:t> Leadership through networking </a:t>
            </a:r>
            <a:endParaRPr lang="en-GB" sz="3000" b="1"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697" b="22183"/>
          <a:stretch/>
        </p:blipFill>
        <p:spPr>
          <a:xfrm>
            <a:off x="-97679" y="3163270"/>
            <a:ext cx="3536156" cy="369473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5494" t="469" r="1893" b="572"/>
          <a:stretch/>
        </p:blipFill>
        <p:spPr>
          <a:xfrm>
            <a:off x="3438477" y="723334"/>
            <a:ext cx="5705523" cy="3103948"/>
          </a:xfrm>
          <a:prstGeom prst="rect">
            <a:avLst/>
          </a:prstGeom>
        </p:spPr>
      </p:pic>
    </p:spTree>
    <p:extLst>
      <p:ext uri="{BB962C8B-B14F-4D97-AF65-F5344CB8AC3E}">
        <p14:creationId xmlns:p14="http://schemas.microsoft.com/office/powerpoint/2010/main" val="3932387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sz="half" idx="1"/>
          </p:nvPr>
        </p:nvSpPr>
        <p:spPr>
          <a:xfrm>
            <a:off x="4974424" y="1917985"/>
            <a:ext cx="4251219" cy="3187026"/>
          </a:xfrm>
          <a:prstGeom prst="rect">
            <a:avLst/>
          </a:prstGeom>
          <a:noFill/>
        </p:spPr>
        <p:txBody>
          <a:bodyPr wrap="square" rtlCol="0">
            <a:spAutoFit/>
          </a:bodyPr>
          <a:lstStyle/>
          <a:p>
            <a:pPr marL="288925" indent="-288925" fontAlgn="base">
              <a:spcBef>
                <a:spcPct val="0"/>
              </a:spcBef>
              <a:spcAft>
                <a:spcPts val="1500"/>
              </a:spcAft>
              <a:buFont typeface="Arial" pitchFamily="34" charset="0"/>
              <a:buChar char="•"/>
            </a:pPr>
            <a:r>
              <a:rPr lang="en-US" sz="2200" dirty="0" smtClean="0">
                <a:solidFill>
                  <a:prstClr val="black"/>
                </a:solidFill>
                <a:latin typeface="Arial" charset="0"/>
                <a:cs typeface="Arial" charset="0"/>
              </a:rPr>
              <a:t>Effective Management: Nature, Culture, Communities</a:t>
            </a:r>
          </a:p>
          <a:p>
            <a:pPr marL="288925" indent="-288925" fontAlgn="base">
              <a:spcBef>
                <a:spcPct val="0"/>
              </a:spcBef>
              <a:spcAft>
                <a:spcPts val="1500"/>
              </a:spcAft>
              <a:buFont typeface="Arial" pitchFamily="34" charset="0"/>
              <a:buChar char="•"/>
            </a:pPr>
            <a:r>
              <a:rPr lang="en-US" sz="2200" dirty="0" smtClean="0">
                <a:solidFill>
                  <a:prstClr val="black"/>
                </a:solidFill>
                <a:latin typeface="Arial" charset="0"/>
                <a:cs typeface="Arial" charset="0"/>
              </a:rPr>
              <a:t>Resilience</a:t>
            </a:r>
          </a:p>
          <a:p>
            <a:pPr marL="288925" indent="-288925" fontAlgn="base">
              <a:spcBef>
                <a:spcPct val="0"/>
              </a:spcBef>
              <a:spcAft>
                <a:spcPts val="1500"/>
              </a:spcAft>
              <a:buFont typeface="Arial" pitchFamily="34" charset="0"/>
              <a:buChar char="•"/>
            </a:pPr>
            <a:r>
              <a:rPr lang="en-US" sz="2200" dirty="0" smtClean="0">
                <a:solidFill>
                  <a:prstClr val="black"/>
                </a:solidFill>
                <a:latin typeface="Arial" charset="0"/>
                <a:cs typeface="Arial" charset="0"/>
              </a:rPr>
              <a:t>Impact Assessment</a:t>
            </a:r>
          </a:p>
          <a:p>
            <a:pPr marL="288925" indent="-288925" fontAlgn="base">
              <a:spcBef>
                <a:spcPct val="0"/>
              </a:spcBef>
              <a:spcAft>
                <a:spcPts val="1500"/>
              </a:spcAft>
              <a:buFont typeface="Arial" pitchFamily="34" charset="0"/>
              <a:buChar char="•"/>
            </a:pPr>
            <a:r>
              <a:rPr lang="en-US" sz="2200" dirty="0" smtClean="0">
                <a:solidFill>
                  <a:prstClr val="black"/>
                </a:solidFill>
                <a:latin typeface="Arial" charset="0"/>
                <a:cs typeface="Arial" charset="0"/>
              </a:rPr>
              <a:t>Learning Sites</a:t>
            </a:r>
          </a:p>
          <a:p>
            <a:pPr marL="288925" indent="-288925" fontAlgn="base">
              <a:spcBef>
                <a:spcPct val="0"/>
              </a:spcBef>
              <a:spcAft>
                <a:spcPts val="1500"/>
              </a:spcAft>
              <a:buFont typeface="Arial" pitchFamily="34" charset="0"/>
              <a:buChar char="•"/>
            </a:pPr>
            <a:r>
              <a:rPr lang="en-US" sz="2200" dirty="0" smtClean="0">
                <a:solidFill>
                  <a:prstClr val="black"/>
                </a:solidFill>
                <a:latin typeface="Arial" charset="0"/>
                <a:cs typeface="Arial" charset="0"/>
              </a:rPr>
              <a:t>Leadership Networks</a:t>
            </a:r>
          </a:p>
          <a:p>
            <a:pPr marL="288925" indent="-288925" fontAlgn="base">
              <a:spcBef>
                <a:spcPct val="0"/>
              </a:spcBef>
              <a:spcAft>
                <a:spcPts val="1500"/>
              </a:spcAft>
            </a:pPr>
            <a:endParaRPr lang="en-US" sz="2200" dirty="0" smtClean="0">
              <a:solidFill>
                <a:prstClr val="black"/>
              </a:solidFill>
              <a:latin typeface="Arial" charset="0"/>
              <a:cs typeface="Arial" charset="0"/>
            </a:endParaRPr>
          </a:p>
        </p:txBody>
      </p:sp>
      <p:sp>
        <p:nvSpPr>
          <p:cNvPr id="4" name="Subtitle 3"/>
          <p:cNvSpPr>
            <a:spLocks noGrp="1"/>
          </p:cNvSpPr>
          <p:nvPr>
            <p:ph type="subTitle" idx="10"/>
          </p:nvPr>
        </p:nvSpPr>
        <p:spPr/>
        <p:txBody>
          <a:bodyPr>
            <a:normAutofit/>
          </a:bodyPr>
          <a:lstStyle/>
          <a:p>
            <a:r>
              <a:rPr lang="en-GB" sz="3000" b="1" dirty="0" smtClean="0"/>
              <a:t> Areas of Learning </a:t>
            </a:r>
            <a:endParaRPr lang="en-GB" sz="3000" b="1" dirty="0"/>
          </a:p>
        </p:txBody>
      </p:sp>
      <p:pic>
        <p:nvPicPr>
          <p:cNvPr id="1026" name="Picture 2" descr="U:\12 Activities Implem\12-01 Programmes\Living Heritage\PCA17\12 Photo_AV\Materials for Poster PCA17\DSCN2605.JPG"/>
          <p:cNvPicPr>
            <a:picLocks noChangeAspect="1" noChangeArrowheads="1"/>
          </p:cNvPicPr>
          <p:nvPr/>
        </p:nvPicPr>
        <p:blipFill>
          <a:blip r:embed="rId3" cstate="print"/>
          <a:srcRect/>
          <a:stretch>
            <a:fillRect/>
          </a:stretch>
        </p:blipFill>
        <p:spPr bwMode="auto">
          <a:xfrm>
            <a:off x="87623" y="1798638"/>
            <a:ext cx="4806181" cy="3604635"/>
          </a:xfrm>
          <a:prstGeom prst="rect">
            <a:avLst/>
          </a:prstGeom>
          <a:noFill/>
        </p:spPr>
      </p:pic>
      <p:pic>
        <p:nvPicPr>
          <p:cNvPr id="6" name="Immagine 4" descr="iucn_high_res"/>
          <p:cNvPicPr>
            <a:picLocks noChangeAspect="1" noChangeArrowheads="1"/>
          </p:cNvPicPr>
          <p:nvPr/>
        </p:nvPicPr>
        <p:blipFill>
          <a:blip r:embed="rId4" cstate="print"/>
          <a:srcRect/>
          <a:stretch>
            <a:fillRect/>
          </a:stretch>
        </p:blipFill>
        <p:spPr bwMode="auto">
          <a:xfrm>
            <a:off x="7043384" y="6088516"/>
            <a:ext cx="695325" cy="666750"/>
          </a:xfrm>
          <a:prstGeom prst="rect">
            <a:avLst/>
          </a:prstGeom>
          <a:noFill/>
        </p:spPr>
      </p:pic>
      <p:pic>
        <p:nvPicPr>
          <p:cNvPr id="7" name="Immagine 1" descr="Iccromlogo-trans-S"/>
          <p:cNvPicPr>
            <a:picLocks noChangeAspect="1" noChangeArrowheads="1"/>
          </p:cNvPicPr>
          <p:nvPr/>
        </p:nvPicPr>
        <p:blipFill>
          <a:blip r:embed="rId5" cstate="print"/>
          <a:srcRect/>
          <a:stretch>
            <a:fillRect/>
          </a:stretch>
        </p:blipFill>
        <p:spPr bwMode="auto">
          <a:xfrm>
            <a:off x="7956855" y="6072186"/>
            <a:ext cx="990600" cy="6667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부제목 3"/>
          <p:cNvSpPr>
            <a:spLocks noGrp="1"/>
          </p:cNvSpPr>
          <p:nvPr>
            <p:ph type="subTitle" idx="10"/>
          </p:nvPr>
        </p:nvSpPr>
        <p:spPr/>
        <p:txBody>
          <a:bodyPr/>
          <a:lstStyle/>
          <a:p>
            <a:r>
              <a:rPr lang="en-US" altLang="ko-KR" sz="3000" b="1" dirty="0" smtClean="0"/>
              <a:t>Thematic modules</a:t>
            </a:r>
            <a:r>
              <a:rPr lang="en-US" altLang="ko-KR" dirty="0" smtClean="0"/>
              <a:t> </a:t>
            </a:r>
            <a:endParaRPr lang="ko-KR" altLang="en-US" dirty="0"/>
          </a:p>
        </p:txBody>
      </p:sp>
      <p:sp>
        <p:nvSpPr>
          <p:cNvPr id="5" name="직사각형 4"/>
          <p:cNvSpPr/>
          <p:nvPr/>
        </p:nvSpPr>
        <p:spPr>
          <a:xfrm>
            <a:off x="131049" y="2588135"/>
            <a:ext cx="2880000" cy="100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rPr>
              <a:t>Integrated resource platform for management of </a:t>
            </a:r>
          </a:p>
          <a:p>
            <a:pPr algn="ctr"/>
            <a:r>
              <a:rPr lang="en-US" altLang="ko-KR" dirty="0" smtClean="0">
                <a:solidFill>
                  <a:schemeClr val="tx1"/>
                </a:solidFill>
              </a:rPr>
              <a:t>WH Culture and Nature</a:t>
            </a:r>
            <a:endParaRPr lang="ko-KR" altLang="en-US" dirty="0">
              <a:solidFill>
                <a:schemeClr val="tx1"/>
              </a:solidFill>
            </a:endParaRPr>
          </a:p>
        </p:txBody>
      </p:sp>
      <p:sp>
        <p:nvSpPr>
          <p:cNvPr id="6" name="직사각형 5"/>
          <p:cNvSpPr/>
          <p:nvPr/>
        </p:nvSpPr>
        <p:spPr>
          <a:xfrm>
            <a:off x="131049" y="3686720"/>
            <a:ext cx="2880000" cy="100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rPr>
              <a:t>Management Effectiveness Testing –Adapting the Enhancing our Heritage toolkit for cultural sites </a:t>
            </a:r>
            <a:endParaRPr lang="ko-KR" altLang="en-US" dirty="0">
              <a:solidFill>
                <a:schemeClr val="tx1"/>
              </a:solidFill>
            </a:endParaRPr>
          </a:p>
        </p:txBody>
      </p:sp>
      <p:sp>
        <p:nvSpPr>
          <p:cNvPr id="7" name="직사각형 6"/>
          <p:cNvSpPr/>
          <p:nvPr/>
        </p:nvSpPr>
        <p:spPr>
          <a:xfrm>
            <a:off x="131049" y="4769860"/>
            <a:ext cx="2880000" cy="100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rPr>
              <a:t>Integrated training courses on linking </a:t>
            </a:r>
          </a:p>
          <a:p>
            <a:pPr algn="ctr"/>
            <a:r>
              <a:rPr lang="en-US" altLang="ko-KR" dirty="0" smtClean="0">
                <a:solidFill>
                  <a:schemeClr val="tx1"/>
                </a:solidFill>
              </a:rPr>
              <a:t>People/ Nature/Culture</a:t>
            </a:r>
            <a:endParaRPr lang="ko-KR" altLang="en-US" dirty="0">
              <a:solidFill>
                <a:schemeClr val="tx1"/>
              </a:solidFill>
            </a:endParaRPr>
          </a:p>
        </p:txBody>
      </p:sp>
      <p:sp>
        <p:nvSpPr>
          <p:cNvPr id="11" name="직사각형 10"/>
          <p:cNvSpPr/>
          <p:nvPr/>
        </p:nvSpPr>
        <p:spPr>
          <a:xfrm>
            <a:off x="3132000" y="2588139"/>
            <a:ext cx="2880000" cy="100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rPr>
              <a:t>Revised Disaster Risk </a:t>
            </a:r>
            <a:r>
              <a:rPr lang="en-US" altLang="ko-KR" dirty="0">
                <a:solidFill>
                  <a:schemeClr val="tx1"/>
                </a:solidFill>
              </a:rPr>
              <a:t>M</a:t>
            </a:r>
            <a:r>
              <a:rPr lang="en-US" altLang="ko-KR" dirty="0" smtClean="0">
                <a:solidFill>
                  <a:schemeClr val="tx1"/>
                </a:solidFill>
              </a:rPr>
              <a:t>anual for management of </a:t>
            </a:r>
          </a:p>
          <a:p>
            <a:pPr algn="ctr"/>
            <a:r>
              <a:rPr lang="en-US" altLang="ko-KR" dirty="0" smtClean="0">
                <a:solidFill>
                  <a:schemeClr val="tx1"/>
                </a:solidFill>
              </a:rPr>
              <a:t>WH Culture and Nature</a:t>
            </a:r>
            <a:endParaRPr lang="ko-KR" altLang="en-US" dirty="0">
              <a:solidFill>
                <a:schemeClr val="tx1"/>
              </a:solidFill>
            </a:endParaRPr>
          </a:p>
        </p:txBody>
      </p:sp>
      <p:sp>
        <p:nvSpPr>
          <p:cNvPr id="12" name="직사각형 11"/>
          <p:cNvSpPr/>
          <p:nvPr/>
        </p:nvSpPr>
        <p:spPr>
          <a:xfrm>
            <a:off x="3139305" y="3680443"/>
            <a:ext cx="2880000" cy="100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rPr>
              <a:t>DRM Training Course on site level – prepare DRM plan at individual sites</a:t>
            </a:r>
            <a:endParaRPr lang="ko-KR" altLang="en-US" dirty="0">
              <a:solidFill>
                <a:schemeClr val="tx1"/>
              </a:solidFill>
            </a:endParaRPr>
          </a:p>
        </p:txBody>
      </p:sp>
      <p:sp>
        <p:nvSpPr>
          <p:cNvPr id="13" name="직사각형 12"/>
          <p:cNvSpPr/>
          <p:nvPr/>
        </p:nvSpPr>
        <p:spPr>
          <a:xfrm>
            <a:off x="3132000" y="4786880"/>
            <a:ext cx="2880000" cy="100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rPr>
              <a:t>Guidance on Climate Change Adaptation</a:t>
            </a:r>
            <a:endParaRPr lang="ko-KR" altLang="en-US" dirty="0">
              <a:solidFill>
                <a:schemeClr val="tx1"/>
              </a:solidFill>
            </a:endParaRPr>
          </a:p>
        </p:txBody>
      </p:sp>
      <p:sp>
        <p:nvSpPr>
          <p:cNvPr id="14" name="직사각형 13"/>
          <p:cNvSpPr/>
          <p:nvPr/>
        </p:nvSpPr>
        <p:spPr>
          <a:xfrm>
            <a:off x="6132951" y="2588139"/>
            <a:ext cx="2880000" cy="100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rPr>
              <a:t>Prepare Toolkit for Impact Assessment and WH as an international standard</a:t>
            </a:r>
            <a:endParaRPr lang="ko-KR" altLang="en-US" dirty="0">
              <a:solidFill>
                <a:schemeClr val="tx1"/>
              </a:solidFill>
            </a:endParaRPr>
          </a:p>
        </p:txBody>
      </p:sp>
      <p:sp>
        <p:nvSpPr>
          <p:cNvPr id="15" name="직사각형 14"/>
          <p:cNvSpPr/>
          <p:nvPr/>
        </p:nvSpPr>
        <p:spPr>
          <a:xfrm>
            <a:off x="6147561" y="3701655"/>
            <a:ext cx="2880000" cy="100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rPr>
              <a:t>Capacity building activities on Impact Assessment</a:t>
            </a:r>
            <a:endParaRPr lang="ko-KR" altLang="en-US" dirty="0">
              <a:solidFill>
                <a:schemeClr val="tx1"/>
              </a:solidFill>
            </a:endParaRPr>
          </a:p>
        </p:txBody>
      </p:sp>
      <p:sp>
        <p:nvSpPr>
          <p:cNvPr id="16" name="직사각형 15"/>
          <p:cNvSpPr/>
          <p:nvPr/>
        </p:nvSpPr>
        <p:spPr>
          <a:xfrm>
            <a:off x="6147561" y="4786880"/>
            <a:ext cx="2880000" cy="100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rPr>
              <a:t>Improve communication strategy with IA experts</a:t>
            </a:r>
            <a:endParaRPr lang="ko-KR" altLang="en-US" dirty="0">
              <a:solidFill>
                <a:schemeClr val="tx1"/>
              </a:solidFill>
            </a:endParaRPr>
          </a:p>
        </p:txBody>
      </p:sp>
      <p:sp>
        <p:nvSpPr>
          <p:cNvPr id="17" name="직사각형 16"/>
          <p:cNvSpPr/>
          <p:nvPr/>
        </p:nvSpPr>
        <p:spPr>
          <a:xfrm>
            <a:off x="144658" y="1602808"/>
            <a:ext cx="2880000" cy="89474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tx1"/>
                </a:solidFill>
              </a:rPr>
              <a:t>Effective Management:</a:t>
            </a:r>
          </a:p>
          <a:p>
            <a:pPr algn="ctr"/>
            <a:r>
              <a:rPr lang="en-US" altLang="ko-KR" b="1" dirty="0" smtClean="0">
                <a:solidFill>
                  <a:schemeClr val="tx1"/>
                </a:solidFill>
              </a:rPr>
              <a:t>Culture, Nature, Communities</a:t>
            </a:r>
            <a:endParaRPr lang="ko-KR" altLang="en-US" b="1" dirty="0">
              <a:solidFill>
                <a:schemeClr val="tx1"/>
              </a:solidFill>
            </a:endParaRPr>
          </a:p>
        </p:txBody>
      </p:sp>
      <p:sp>
        <p:nvSpPr>
          <p:cNvPr id="18" name="직사각형 17"/>
          <p:cNvSpPr/>
          <p:nvPr/>
        </p:nvSpPr>
        <p:spPr>
          <a:xfrm>
            <a:off x="3138232" y="1600089"/>
            <a:ext cx="2880000" cy="89474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tx1"/>
                </a:solidFill>
              </a:rPr>
              <a:t>Resilience </a:t>
            </a:r>
            <a:endParaRPr lang="ko-KR" altLang="en-US" b="1" dirty="0">
              <a:solidFill>
                <a:schemeClr val="tx1"/>
              </a:solidFill>
            </a:endParaRPr>
          </a:p>
        </p:txBody>
      </p:sp>
      <p:sp>
        <p:nvSpPr>
          <p:cNvPr id="19" name="직사각형 18"/>
          <p:cNvSpPr/>
          <p:nvPr/>
        </p:nvSpPr>
        <p:spPr>
          <a:xfrm>
            <a:off x="6131809" y="1605534"/>
            <a:ext cx="2880000" cy="89474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tx1"/>
                </a:solidFill>
              </a:rPr>
              <a:t>Impact Assessment</a:t>
            </a:r>
            <a:endParaRPr lang="ko-KR" altLang="en-US" b="1" dirty="0">
              <a:solidFill>
                <a:schemeClr val="tx1"/>
              </a:solidFill>
            </a:endParaRPr>
          </a:p>
        </p:txBody>
      </p:sp>
      <p:sp>
        <p:nvSpPr>
          <p:cNvPr id="20" name="Rectangle 5"/>
          <p:cNvSpPr/>
          <p:nvPr/>
        </p:nvSpPr>
        <p:spPr>
          <a:xfrm>
            <a:off x="167539" y="907291"/>
            <a:ext cx="6064224" cy="430887"/>
          </a:xfrm>
          <a:prstGeom prst="rect">
            <a:avLst/>
          </a:prstGeom>
        </p:spPr>
        <p:txBody>
          <a:bodyPr wrap="none">
            <a:spAutoFit/>
          </a:bodyPr>
          <a:lstStyle/>
          <a:p>
            <a:r>
              <a:rPr lang="en-US" sz="2200" b="1" dirty="0" smtClean="0">
                <a:solidFill>
                  <a:schemeClr val="accent5"/>
                </a:solidFill>
                <a:latin typeface="Arial" pitchFamily="34" charset="0"/>
                <a:cs typeface="Arial" pitchFamily="34" charset="0"/>
              </a:rPr>
              <a:t>6 years - 3 Work </a:t>
            </a:r>
            <a:r>
              <a:rPr lang="en-US" sz="2200" b="1" dirty="0" err="1" smtClean="0">
                <a:solidFill>
                  <a:schemeClr val="accent5"/>
                </a:solidFill>
                <a:latin typeface="Arial" pitchFamily="34" charset="0"/>
                <a:cs typeface="Arial" pitchFamily="34" charset="0"/>
              </a:rPr>
              <a:t>Programmes</a:t>
            </a:r>
            <a:r>
              <a:rPr lang="en-US" sz="2200" b="1" dirty="0" smtClean="0">
                <a:solidFill>
                  <a:schemeClr val="accent5"/>
                </a:solidFill>
                <a:latin typeface="Arial" pitchFamily="34" charset="0"/>
                <a:cs typeface="Arial" pitchFamily="34" charset="0"/>
              </a:rPr>
              <a:t> (2016 – 2022) </a:t>
            </a:r>
            <a:endParaRPr lang="en-GB" sz="2200" b="1" dirty="0">
              <a:solidFill>
                <a:schemeClr val="accent5"/>
              </a:solidFill>
              <a:latin typeface="Arial" pitchFamily="34" charset="0"/>
              <a:cs typeface="Arial" pitchFamily="34" charset="0"/>
            </a:endParaRPr>
          </a:p>
        </p:txBody>
      </p:sp>
      <p:pic>
        <p:nvPicPr>
          <p:cNvPr id="21" name="Immagine 4" descr="iucn_high_res"/>
          <p:cNvPicPr>
            <a:picLocks noChangeAspect="1" noChangeArrowheads="1"/>
          </p:cNvPicPr>
          <p:nvPr/>
        </p:nvPicPr>
        <p:blipFill>
          <a:blip r:embed="rId3" cstate="print"/>
          <a:srcRect/>
          <a:stretch>
            <a:fillRect/>
          </a:stretch>
        </p:blipFill>
        <p:spPr bwMode="auto">
          <a:xfrm>
            <a:off x="7043384" y="6088516"/>
            <a:ext cx="695325" cy="666750"/>
          </a:xfrm>
          <a:prstGeom prst="rect">
            <a:avLst/>
          </a:prstGeom>
          <a:noFill/>
        </p:spPr>
      </p:pic>
      <p:pic>
        <p:nvPicPr>
          <p:cNvPr id="22" name="Immagine 1" descr="Iccromlogo-trans-S"/>
          <p:cNvPicPr>
            <a:picLocks noChangeAspect="1" noChangeArrowheads="1"/>
          </p:cNvPicPr>
          <p:nvPr/>
        </p:nvPicPr>
        <p:blipFill>
          <a:blip r:embed="rId4" cstate="print"/>
          <a:srcRect/>
          <a:stretch>
            <a:fillRect/>
          </a:stretch>
        </p:blipFill>
        <p:spPr bwMode="auto">
          <a:xfrm>
            <a:off x="7956855" y="6072186"/>
            <a:ext cx="990600" cy="666750"/>
          </a:xfrm>
          <a:prstGeom prst="rect">
            <a:avLst/>
          </a:prstGeom>
          <a:noFill/>
        </p:spPr>
      </p:pic>
    </p:spTree>
    <p:extLst>
      <p:ext uri="{BB962C8B-B14F-4D97-AF65-F5344CB8AC3E}">
        <p14:creationId xmlns:p14="http://schemas.microsoft.com/office/powerpoint/2010/main" val="1701442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sz="half" idx="1"/>
          </p:nvPr>
        </p:nvSpPr>
        <p:spPr>
          <a:xfrm>
            <a:off x="3192236" y="1306283"/>
            <a:ext cx="5951764" cy="1632860"/>
          </a:xfrm>
          <a:solidFill>
            <a:schemeClr val="accent6">
              <a:lumMod val="40000"/>
              <a:lumOff val="60000"/>
            </a:schemeClr>
          </a:solidFill>
        </p:spPr>
        <p:txBody>
          <a:bodyPr>
            <a:normAutofit/>
          </a:bodyPr>
          <a:lstStyle/>
          <a:p>
            <a:r>
              <a:rPr lang="en-US" altLang="ko-KR" sz="2000" dirty="0" smtClean="0"/>
              <a:t>WH sites as learning labs demonstrating good practice in planning, governance, and management </a:t>
            </a:r>
          </a:p>
          <a:p>
            <a:r>
              <a:rPr lang="en-US" altLang="ko-KR" sz="2000" dirty="0" smtClean="0"/>
              <a:t>Convening capacity building courses, management effectiveness testing, DRM planning </a:t>
            </a:r>
          </a:p>
        </p:txBody>
      </p:sp>
      <p:sp>
        <p:nvSpPr>
          <p:cNvPr id="3" name="내용 개체 틀 2"/>
          <p:cNvSpPr>
            <a:spLocks noGrp="1"/>
          </p:cNvSpPr>
          <p:nvPr>
            <p:ph sz="half" idx="2"/>
          </p:nvPr>
        </p:nvSpPr>
        <p:spPr>
          <a:xfrm>
            <a:off x="3192235" y="3096537"/>
            <a:ext cx="5878285" cy="2626628"/>
          </a:xfrm>
          <a:solidFill>
            <a:schemeClr val="accent2">
              <a:lumMod val="40000"/>
              <a:lumOff val="60000"/>
            </a:schemeClr>
          </a:solidFill>
        </p:spPr>
        <p:txBody>
          <a:bodyPr>
            <a:normAutofit/>
          </a:bodyPr>
          <a:lstStyle/>
          <a:p>
            <a:r>
              <a:rPr lang="en-US" altLang="ko-KR" sz="2000" dirty="0" smtClean="0"/>
              <a:t>Relationship </a:t>
            </a:r>
            <a:r>
              <a:rPr lang="en-US" altLang="ko-KR" sz="2000" dirty="0"/>
              <a:t>of individuals to the group or </a:t>
            </a:r>
            <a:r>
              <a:rPr lang="en-US" altLang="ko-KR" sz="2000" dirty="0" smtClean="0"/>
              <a:t>collectivity needs to be addressed, as individuals </a:t>
            </a:r>
            <a:r>
              <a:rPr lang="en-US" altLang="ko-KR" sz="2000" dirty="0"/>
              <a:t>can act in ways that strongly influence others to follow </a:t>
            </a:r>
            <a:r>
              <a:rPr lang="en-US" altLang="ko-KR" sz="2000" dirty="0" smtClean="0"/>
              <a:t>suit in </a:t>
            </a:r>
            <a:r>
              <a:rPr lang="en-US" altLang="ko-KR" sz="2000" dirty="0"/>
              <a:t>an enabling </a:t>
            </a:r>
            <a:r>
              <a:rPr lang="en-US" altLang="ko-KR" sz="2000" dirty="0" smtClean="0"/>
              <a:t>environment, </a:t>
            </a:r>
            <a:r>
              <a:rPr lang="en-US" altLang="ko-KR" sz="2000" dirty="0"/>
              <a:t>becoming powerful agents of organizational and societal change. </a:t>
            </a:r>
            <a:endParaRPr lang="en-US" altLang="ko-KR" sz="2000" dirty="0" smtClean="0"/>
          </a:p>
          <a:p>
            <a:r>
              <a:rPr lang="en-US" altLang="ko-KR" sz="2000" dirty="0" smtClean="0"/>
              <a:t>Leadership Forum, and networking of </a:t>
            </a:r>
            <a:r>
              <a:rPr lang="en-US" altLang="ko-KR" sz="2000" dirty="0" err="1"/>
              <a:t>P</a:t>
            </a:r>
            <a:r>
              <a:rPr lang="en-US" altLang="ko-KR" sz="2000" dirty="0" err="1" smtClean="0"/>
              <a:t>rogramme</a:t>
            </a:r>
            <a:r>
              <a:rPr lang="en-US" altLang="ko-KR" sz="2000" dirty="0" smtClean="0"/>
              <a:t> participants </a:t>
            </a:r>
            <a:endParaRPr lang="ko-KR" altLang="en-US" sz="2000" dirty="0"/>
          </a:p>
        </p:txBody>
      </p:sp>
      <p:sp>
        <p:nvSpPr>
          <p:cNvPr id="4" name="부제목 3"/>
          <p:cNvSpPr>
            <a:spLocks noGrp="1"/>
          </p:cNvSpPr>
          <p:nvPr>
            <p:ph type="subTitle" idx="10"/>
          </p:nvPr>
        </p:nvSpPr>
        <p:spPr/>
        <p:txBody>
          <a:bodyPr>
            <a:normAutofit/>
          </a:bodyPr>
          <a:lstStyle/>
          <a:p>
            <a:r>
              <a:rPr lang="en-US" altLang="ko-KR" sz="3000" b="1" dirty="0" smtClean="0"/>
              <a:t>Operative modules </a:t>
            </a:r>
            <a:endParaRPr lang="ko-KR" altLang="en-US" sz="3000" b="1" dirty="0"/>
          </a:p>
        </p:txBody>
      </p:sp>
      <p:sp>
        <p:nvSpPr>
          <p:cNvPr id="5" name="직사각형 4"/>
          <p:cNvSpPr/>
          <p:nvPr/>
        </p:nvSpPr>
        <p:spPr>
          <a:xfrm>
            <a:off x="144658" y="1306282"/>
            <a:ext cx="2880000" cy="89474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tx1"/>
                </a:solidFill>
              </a:rPr>
              <a:t>Learning Sites </a:t>
            </a:r>
            <a:endParaRPr lang="ko-KR" altLang="en-US" b="1" dirty="0">
              <a:solidFill>
                <a:schemeClr val="tx1"/>
              </a:solidFill>
            </a:endParaRPr>
          </a:p>
        </p:txBody>
      </p:sp>
      <p:sp>
        <p:nvSpPr>
          <p:cNvPr id="6" name="직사각형 5"/>
          <p:cNvSpPr/>
          <p:nvPr/>
        </p:nvSpPr>
        <p:spPr>
          <a:xfrm>
            <a:off x="144658" y="3096536"/>
            <a:ext cx="2880000" cy="89474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tx1"/>
                </a:solidFill>
              </a:rPr>
              <a:t>Leadership Networks  </a:t>
            </a:r>
            <a:endParaRPr lang="ko-KR" altLang="en-US" b="1" dirty="0">
              <a:solidFill>
                <a:schemeClr val="tx1"/>
              </a:solidFill>
            </a:endParaRPr>
          </a:p>
        </p:txBody>
      </p:sp>
      <p:pic>
        <p:nvPicPr>
          <p:cNvPr id="7" name="Immagine 4" descr="iucn_high_res"/>
          <p:cNvPicPr>
            <a:picLocks noChangeAspect="1" noChangeArrowheads="1"/>
          </p:cNvPicPr>
          <p:nvPr/>
        </p:nvPicPr>
        <p:blipFill>
          <a:blip r:embed="rId3" cstate="print"/>
          <a:srcRect/>
          <a:stretch>
            <a:fillRect/>
          </a:stretch>
        </p:blipFill>
        <p:spPr bwMode="auto">
          <a:xfrm>
            <a:off x="7043384" y="6088516"/>
            <a:ext cx="695325" cy="666750"/>
          </a:xfrm>
          <a:prstGeom prst="rect">
            <a:avLst/>
          </a:prstGeom>
          <a:noFill/>
        </p:spPr>
      </p:pic>
      <p:pic>
        <p:nvPicPr>
          <p:cNvPr id="8" name="Immagine 1" descr="Iccromlogo-trans-S"/>
          <p:cNvPicPr>
            <a:picLocks noChangeAspect="1" noChangeArrowheads="1"/>
          </p:cNvPicPr>
          <p:nvPr/>
        </p:nvPicPr>
        <p:blipFill>
          <a:blip r:embed="rId4" cstate="print"/>
          <a:srcRect/>
          <a:stretch>
            <a:fillRect/>
          </a:stretch>
        </p:blipFill>
        <p:spPr bwMode="auto">
          <a:xfrm>
            <a:off x="7956855" y="6072186"/>
            <a:ext cx="990600" cy="666750"/>
          </a:xfrm>
          <a:prstGeom prst="rect">
            <a:avLst/>
          </a:prstGeom>
          <a:noFill/>
        </p:spPr>
      </p:pic>
    </p:spTree>
    <p:extLst>
      <p:ext uri="{BB962C8B-B14F-4D97-AF65-F5344CB8AC3E}">
        <p14:creationId xmlns:p14="http://schemas.microsoft.com/office/powerpoint/2010/main" val="577923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65606" y="4111376"/>
            <a:ext cx="1783816" cy="638782"/>
          </a:xfrm>
        </p:spPr>
        <p:txBody>
          <a:bodyPr/>
          <a:lstStyle/>
          <a:p>
            <a:pPr marL="0" indent="0">
              <a:buNone/>
            </a:pPr>
            <a:r>
              <a:rPr lang="en-GB" sz="2000" b="1" dirty="0" smtClean="0"/>
              <a:t>Launching</a:t>
            </a:r>
            <a:r>
              <a:rPr lang="en-GB" sz="2000" dirty="0" smtClean="0"/>
              <a:t> of WH Leadership </a:t>
            </a:r>
          </a:p>
        </p:txBody>
      </p:sp>
      <p:sp>
        <p:nvSpPr>
          <p:cNvPr id="4" name="Subtitle 3"/>
          <p:cNvSpPr>
            <a:spLocks noGrp="1"/>
          </p:cNvSpPr>
          <p:nvPr>
            <p:ph type="subTitle" idx="10"/>
          </p:nvPr>
        </p:nvSpPr>
        <p:spPr/>
        <p:txBody>
          <a:bodyPr/>
          <a:lstStyle/>
          <a:p>
            <a:r>
              <a:rPr lang="en-GB" b="1" dirty="0" smtClean="0"/>
              <a:t> Timeline of work </a:t>
            </a:r>
            <a:endParaRPr lang="en-GB" b="1" dirty="0"/>
          </a:p>
        </p:txBody>
      </p:sp>
      <p:sp>
        <p:nvSpPr>
          <p:cNvPr id="5" name="Rectangle 4"/>
          <p:cNvSpPr/>
          <p:nvPr/>
        </p:nvSpPr>
        <p:spPr>
          <a:xfrm>
            <a:off x="0" y="3443590"/>
            <a:ext cx="9212094" cy="5638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Content Placeholder 1"/>
          <p:cNvSpPr>
            <a:spLocks noGrp="1"/>
          </p:cNvSpPr>
          <p:nvPr>
            <p:ph sz="half" idx="1"/>
          </p:nvPr>
        </p:nvSpPr>
        <p:spPr>
          <a:xfrm>
            <a:off x="74167" y="3404683"/>
            <a:ext cx="997042" cy="622248"/>
          </a:xfrm>
        </p:spPr>
        <p:txBody>
          <a:bodyPr/>
          <a:lstStyle/>
          <a:p>
            <a:pPr marL="0" indent="0">
              <a:buNone/>
            </a:pPr>
            <a:r>
              <a:rPr lang="en-GB" sz="2000" b="1" dirty="0" smtClean="0"/>
              <a:t>Year 1</a:t>
            </a:r>
          </a:p>
          <a:p>
            <a:pPr marL="0" indent="0">
              <a:spcBef>
                <a:spcPts val="0"/>
              </a:spcBef>
              <a:buNone/>
            </a:pPr>
            <a:r>
              <a:rPr lang="en-GB" sz="1300" dirty="0" smtClean="0"/>
              <a:t>2016-2017</a:t>
            </a:r>
            <a:r>
              <a:rPr lang="en-GB" sz="2000" dirty="0" smtClean="0"/>
              <a:t>  </a:t>
            </a:r>
            <a:endParaRPr lang="en-GB" sz="2000" dirty="0"/>
          </a:p>
        </p:txBody>
      </p:sp>
      <p:sp>
        <p:nvSpPr>
          <p:cNvPr id="12" name="Content Placeholder 2"/>
          <p:cNvSpPr txBox="1">
            <a:spLocks/>
          </p:cNvSpPr>
          <p:nvPr/>
        </p:nvSpPr>
        <p:spPr>
          <a:xfrm>
            <a:off x="380979" y="1626431"/>
            <a:ext cx="2127536" cy="17296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smtClean="0"/>
              <a:t>Create </a:t>
            </a:r>
            <a:r>
              <a:rPr lang="en-GB" sz="2000" dirty="0" smtClean="0"/>
              <a:t>task teams for Management manual, Resilience manual, Impact Assessment toolkit</a:t>
            </a:r>
          </a:p>
        </p:txBody>
      </p:sp>
      <p:sp>
        <p:nvSpPr>
          <p:cNvPr id="13" name="Content Placeholder 2"/>
          <p:cNvSpPr txBox="1">
            <a:spLocks/>
          </p:cNvSpPr>
          <p:nvPr/>
        </p:nvSpPr>
        <p:spPr>
          <a:xfrm>
            <a:off x="2887511" y="1108951"/>
            <a:ext cx="2297331" cy="2324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smtClean="0"/>
              <a:t>Build structure</a:t>
            </a:r>
            <a:r>
              <a:rPr lang="en-GB" sz="2000" dirty="0" smtClean="0"/>
              <a:t> of capacity building online platform </a:t>
            </a:r>
          </a:p>
          <a:p>
            <a:pPr marL="0" indent="0">
              <a:buFont typeface="Arial" panose="020B0604020202020204" pitchFamily="34" charset="0"/>
              <a:buNone/>
            </a:pPr>
            <a:r>
              <a:rPr lang="en-GB" sz="2000" b="1" dirty="0" smtClean="0"/>
              <a:t>Compile </a:t>
            </a:r>
            <a:r>
              <a:rPr lang="en-GB" sz="2000" dirty="0" smtClean="0"/>
              <a:t>Resilience manual and IA toolkit</a:t>
            </a:r>
          </a:p>
          <a:p>
            <a:pPr marL="0" indent="0">
              <a:buFont typeface="Arial" panose="020B0604020202020204" pitchFamily="34" charset="0"/>
              <a:buNone/>
            </a:pPr>
            <a:r>
              <a:rPr lang="en-GB" sz="2000" b="1" dirty="0" smtClean="0"/>
              <a:t>Develop </a:t>
            </a:r>
            <a:r>
              <a:rPr lang="en-GB" sz="2000" dirty="0" smtClean="0"/>
              <a:t>EOH toolkit</a:t>
            </a:r>
          </a:p>
        </p:txBody>
      </p:sp>
      <p:sp>
        <p:nvSpPr>
          <p:cNvPr id="14" name="Content Placeholder 1"/>
          <p:cNvSpPr txBox="1">
            <a:spLocks/>
          </p:cNvSpPr>
          <p:nvPr/>
        </p:nvSpPr>
        <p:spPr>
          <a:xfrm>
            <a:off x="1520335" y="3411309"/>
            <a:ext cx="997042" cy="6222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smtClean="0"/>
              <a:t>Year 2</a:t>
            </a:r>
          </a:p>
          <a:p>
            <a:pPr marL="0" indent="0">
              <a:spcBef>
                <a:spcPts val="0"/>
              </a:spcBef>
              <a:buFont typeface="Arial" panose="020B0604020202020204" pitchFamily="34" charset="0"/>
              <a:buNone/>
            </a:pPr>
            <a:r>
              <a:rPr lang="en-GB" sz="1300" dirty="0" smtClean="0"/>
              <a:t>2017-2018</a:t>
            </a:r>
            <a:r>
              <a:rPr lang="en-GB" sz="2000" dirty="0" smtClean="0"/>
              <a:t>  </a:t>
            </a:r>
            <a:endParaRPr lang="en-GB" sz="2000" dirty="0"/>
          </a:p>
        </p:txBody>
      </p:sp>
      <p:sp>
        <p:nvSpPr>
          <p:cNvPr id="15" name="Content Placeholder 2"/>
          <p:cNvSpPr txBox="1">
            <a:spLocks/>
          </p:cNvSpPr>
          <p:nvPr/>
        </p:nvSpPr>
        <p:spPr>
          <a:xfrm>
            <a:off x="1982623" y="4075571"/>
            <a:ext cx="4863575" cy="22668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smtClean="0"/>
              <a:t>Implement </a:t>
            </a:r>
            <a:r>
              <a:rPr lang="en-GB" sz="2000" dirty="0" smtClean="0"/>
              <a:t>capacity building</a:t>
            </a:r>
            <a:r>
              <a:rPr lang="en-GB" sz="2000" b="1" dirty="0" smtClean="0"/>
              <a:t> </a:t>
            </a:r>
            <a:r>
              <a:rPr lang="en-GB" sz="2000" dirty="0" smtClean="0"/>
              <a:t>activities aligned with platform and manuals</a:t>
            </a:r>
          </a:p>
          <a:p>
            <a:pPr marL="0" indent="0">
              <a:buFont typeface="Arial" panose="020B0604020202020204" pitchFamily="34" charset="0"/>
              <a:buNone/>
            </a:pPr>
            <a:r>
              <a:rPr lang="en-GB" sz="2000" b="1" dirty="0" smtClean="0"/>
              <a:t>Link </a:t>
            </a:r>
            <a:r>
              <a:rPr lang="en-GB" sz="2000" dirty="0" smtClean="0"/>
              <a:t>sites and managers through Leadership Forum and Learning sites </a:t>
            </a:r>
          </a:p>
          <a:p>
            <a:pPr marL="0" indent="0">
              <a:buFont typeface="Arial" panose="020B0604020202020204" pitchFamily="34" charset="0"/>
              <a:buNone/>
            </a:pPr>
            <a:r>
              <a:rPr lang="en-GB" sz="2000" b="1" dirty="0" smtClean="0"/>
              <a:t>Convene</a:t>
            </a:r>
            <a:r>
              <a:rPr lang="en-GB" sz="2000" dirty="0" smtClean="0"/>
              <a:t> International, regional courses and thematic workshops </a:t>
            </a:r>
            <a:endParaRPr lang="en-GB" sz="2000" dirty="0"/>
          </a:p>
        </p:txBody>
      </p:sp>
      <p:sp>
        <p:nvSpPr>
          <p:cNvPr id="16" name="Content Placeholder 1"/>
          <p:cNvSpPr txBox="1">
            <a:spLocks/>
          </p:cNvSpPr>
          <p:nvPr/>
        </p:nvSpPr>
        <p:spPr>
          <a:xfrm>
            <a:off x="2937336" y="3408061"/>
            <a:ext cx="997042" cy="6222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smtClean="0"/>
              <a:t>Year 3</a:t>
            </a:r>
          </a:p>
          <a:p>
            <a:pPr marL="0" indent="0">
              <a:spcBef>
                <a:spcPts val="0"/>
              </a:spcBef>
              <a:buFont typeface="Arial" panose="020B0604020202020204" pitchFamily="34" charset="0"/>
              <a:buNone/>
            </a:pPr>
            <a:r>
              <a:rPr lang="en-GB" sz="1300" dirty="0" smtClean="0"/>
              <a:t>2018-2019</a:t>
            </a:r>
            <a:r>
              <a:rPr lang="en-GB" sz="2000" dirty="0" smtClean="0"/>
              <a:t>  </a:t>
            </a:r>
            <a:endParaRPr lang="en-GB" sz="2000" dirty="0"/>
          </a:p>
        </p:txBody>
      </p:sp>
      <p:sp>
        <p:nvSpPr>
          <p:cNvPr id="17" name="Content Placeholder 1"/>
          <p:cNvSpPr txBox="1">
            <a:spLocks/>
          </p:cNvSpPr>
          <p:nvPr/>
        </p:nvSpPr>
        <p:spPr>
          <a:xfrm>
            <a:off x="4432158" y="3404813"/>
            <a:ext cx="997042" cy="6222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smtClean="0"/>
              <a:t>Year 4</a:t>
            </a:r>
          </a:p>
          <a:p>
            <a:pPr marL="0" indent="0">
              <a:spcBef>
                <a:spcPts val="0"/>
              </a:spcBef>
              <a:buFont typeface="Arial" panose="020B0604020202020204" pitchFamily="34" charset="0"/>
              <a:buNone/>
            </a:pPr>
            <a:r>
              <a:rPr lang="en-GB" sz="1300" dirty="0" smtClean="0"/>
              <a:t>2019-2020</a:t>
            </a:r>
            <a:r>
              <a:rPr lang="en-GB" sz="2000" dirty="0" smtClean="0"/>
              <a:t>  </a:t>
            </a:r>
            <a:endParaRPr lang="en-GB" sz="2000" dirty="0"/>
          </a:p>
        </p:txBody>
      </p:sp>
      <p:sp>
        <p:nvSpPr>
          <p:cNvPr id="18" name="Content Placeholder 1"/>
          <p:cNvSpPr txBox="1">
            <a:spLocks/>
          </p:cNvSpPr>
          <p:nvPr/>
        </p:nvSpPr>
        <p:spPr>
          <a:xfrm>
            <a:off x="5936708" y="3411295"/>
            <a:ext cx="997042" cy="6222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smtClean="0"/>
              <a:t>Year 5</a:t>
            </a:r>
          </a:p>
          <a:p>
            <a:pPr marL="0" indent="0">
              <a:spcBef>
                <a:spcPts val="0"/>
              </a:spcBef>
              <a:buFont typeface="Arial" panose="020B0604020202020204" pitchFamily="34" charset="0"/>
              <a:buNone/>
            </a:pPr>
            <a:r>
              <a:rPr lang="en-GB" sz="1300" dirty="0" smtClean="0"/>
              <a:t>2020-2021</a:t>
            </a:r>
            <a:r>
              <a:rPr lang="en-GB" sz="2000" dirty="0" smtClean="0"/>
              <a:t>  </a:t>
            </a:r>
            <a:endParaRPr lang="en-GB" sz="2000" dirty="0"/>
          </a:p>
        </p:txBody>
      </p:sp>
      <p:sp>
        <p:nvSpPr>
          <p:cNvPr id="19" name="Content Placeholder 1"/>
          <p:cNvSpPr txBox="1">
            <a:spLocks/>
          </p:cNvSpPr>
          <p:nvPr/>
        </p:nvSpPr>
        <p:spPr>
          <a:xfrm>
            <a:off x="7431521" y="3408053"/>
            <a:ext cx="997042" cy="6222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smtClean="0"/>
              <a:t>Year 6</a:t>
            </a:r>
          </a:p>
          <a:p>
            <a:pPr marL="0" indent="0">
              <a:spcBef>
                <a:spcPts val="0"/>
              </a:spcBef>
              <a:buFont typeface="Arial" panose="020B0604020202020204" pitchFamily="34" charset="0"/>
              <a:buNone/>
            </a:pPr>
            <a:r>
              <a:rPr lang="en-GB" sz="1300" dirty="0" smtClean="0"/>
              <a:t>2021-2022</a:t>
            </a:r>
            <a:r>
              <a:rPr lang="en-GB" sz="2000" dirty="0" smtClean="0"/>
              <a:t>  </a:t>
            </a:r>
            <a:endParaRPr lang="en-GB" sz="2000" dirty="0"/>
          </a:p>
        </p:txBody>
      </p:sp>
      <p:sp>
        <p:nvSpPr>
          <p:cNvPr id="22" name="Content Placeholder 2"/>
          <p:cNvSpPr txBox="1">
            <a:spLocks/>
          </p:cNvSpPr>
          <p:nvPr/>
        </p:nvSpPr>
        <p:spPr>
          <a:xfrm>
            <a:off x="5859093" y="1536969"/>
            <a:ext cx="2297331" cy="19166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smtClean="0"/>
              <a:t>Launch </a:t>
            </a:r>
            <a:r>
              <a:rPr lang="en-GB" sz="2000" dirty="0" smtClean="0"/>
              <a:t>capacity building online platform </a:t>
            </a:r>
          </a:p>
          <a:p>
            <a:pPr marL="0" indent="0">
              <a:buFont typeface="Arial" panose="020B0604020202020204" pitchFamily="34" charset="0"/>
              <a:buNone/>
            </a:pPr>
            <a:r>
              <a:rPr lang="en-GB" sz="2000" b="1" dirty="0" smtClean="0"/>
              <a:t>Publish </a:t>
            </a:r>
            <a:r>
              <a:rPr lang="en-GB" sz="2000" dirty="0" smtClean="0"/>
              <a:t>Resilience manual and IA toolkit</a:t>
            </a:r>
          </a:p>
        </p:txBody>
      </p:sp>
      <p:sp>
        <p:nvSpPr>
          <p:cNvPr id="23" name="Content Placeholder 2"/>
          <p:cNvSpPr txBox="1">
            <a:spLocks/>
          </p:cNvSpPr>
          <p:nvPr/>
        </p:nvSpPr>
        <p:spPr>
          <a:xfrm>
            <a:off x="7399094" y="4056245"/>
            <a:ext cx="1783816" cy="6387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smtClean="0"/>
              <a:t>Review</a:t>
            </a:r>
            <a:r>
              <a:rPr lang="en-GB" sz="2000" dirty="0" smtClean="0"/>
              <a:t> and evaluate programme </a:t>
            </a:r>
          </a:p>
        </p:txBody>
      </p:sp>
      <p:sp>
        <p:nvSpPr>
          <p:cNvPr id="24" name="Rectangle 23"/>
          <p:cNvSpPr/>
          <p:nvPr/>
        </p:nvSpPr>
        <p:spPr>
          <a:xfrm rot="-2640000">
            <a:off x="8724965" y="2674827"/>
            <a:ext cx="161958" cy="9583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5" name="Rectangle 24"/>
          <p:cNvSpPr/>
          <p:nvPr/>
        </p:nvSpPr>
        <p:spPr>
          <a:xfrm rot="2640000">
            <a:off x="8748149" y="3824697"/>
            <a:ext cx="162000" cy="9583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317408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0"/>
          </p:nvPr>
        </p:nvSpPr>
        <p:spPr/>
        <p:txBody>
          <a:bodyPr>
            <a:normAutofit/>
          </a:bodyPr>
          <a:lstStyle/>
          <a:p>
            <a:r>
              <a:rPr lang="en-GB" sz="3000" b="1" dirty="0" smtClean="0"/>
              <a:t> Original Expected Outputs</a:t>
            </a:r>
            <a:endParaRPr lang="en-GB" sz="3000" b="1" dirty="0"/>
          </a:p>
        </p:txBody>
      </p:sp>
      <p:sp>
        <p:nvSpPr>
          <p:cNvPr id="5" name="TextBox 4"/>
          <p:cNvSpPr txBox="1"/>
          <p:nvPr/>
        </p:nvSpPr>
        <p:spPr>
          <a:xfrm>
            <a:off x="2971800" y="966787"/>
            <a:ext cx="6210300" cy="4924425"/>
          </a:xfrm>
          <a:prstGeom prst="rect">
            <a:avLst/>
          </a:prstGeom>
          <a:noFill/>
        </p:spPr>
        <p:txBody>
          <a:bodyPr wrap="square" rtlCol="0">
            <a:spAutoFit/>
          </a:bodyPr>
          <a:lstStyle/>
          <a:p>
            <a:pPr marL="288925" indent="-288925" fontAlgn="base">
              <a:spcBef>
                <a:spcPct val="0"/>
              </a:spcBef>
              <a:spcAft>
                <a:spcPts val="1000"/>
              </a:spcAft>
              <a:buFont typeface="Arial" pitchFamily="34" charset="0"/>
              <a:buChar char="•"/>
            </a:pPr>
            <a:r>
              <a:rPr lang="en-US" sz="2200" dirty="0" smtClean="0">
                <a:solidFill>
                  <a:prstClr val="black"/>
                </a:solidFill>
                <a:latin typeface="Arial" charset="0"/>
                <a:cs typeface="Arial" charset="0"/>
              </a:rPr>
              <a:t>Joint integrated manual for managing cultural and natural heritage</a:t>
            </a:r>
          </a:p>
          <a:p>
            <a:pPr marL="288925" indent="-288925" fontAlgn="base">
              <a:spcBef>
                <a:spcPct val="0"/>
              </a:spcBef>
              <a:spcAft>
                <a:spcPts val="1000"/>
              </a:spcAft>
              <a:buFont typeface="Arial" pitchFamily="34" charset="0"/>
              <a:buChar char="•"/>
            </a:pPr>
            <a:r>
              <a:rPr lang="en-US" sz="2200" dirty="0">
                <a:solidFill>
                  <a:prstClr val="black"/>
                </a:solidFill>
                <a:latin typeface="Arial" charset="0"/>
                <a:cs typeface="Arial" charset="0"/>
              </a:rPr>
              <a:t>R</a:t>
            </a:r>
            <a:r>
              <a:rPr lang="en-US" sz="2200" dirty="0" smtClean="0">
                <a:solidFill>
                  <a:prstClr val="black"/>
                </a:solidFill>
                <a:latin typeface="Arial" charset="0"/>
                <a:cs typeface="Arial" charset="0"/>
              </a:rPr>
              <a:t>evised manual on disaster risk management incorporating natural heritage</a:t>
            </a:r>
          </a:p>
          <a:p>
            <a:pPr marL="288925" indent="-288925" fontAlgn="base">
              <a:spcBef>
                <a:spcPct val="0"/>
              </a:spcBef>
              <a:spcAft>
                <a:spcPts val="1000"/>
              </a:spcAft>
              <a:buFont typeface="Arial" pitchFamily="34" charset="0"/>
              <a:buChar char="•"/>
            </a:pPr>
            <a:r>
              <a:rPr lang="en-US" sz="2200" dirty="0" smtClean="0">
                <a:solidFill>
                  <a:prstClr val="black"/>
                </a:solidFill>
                <a:latin typeface="Arial" charset="0"/>
                <a:cs typeface="Arial" charset="0"/>
              </a:rPr>
              <a:t>Toolkit on impact assessment</a:t>
            </a:r>
          </a:p>
          <a:p>
            <a:pPr marL="288925" indent="-288925" fontAlgn="base">
              <a:spcBef>
                <a:spcPct val="0"/>
              </a:spcBef>
              <a:spcAft>
                <a:spcPts val="1000"/>
              </a:spcAft>
              <a:buFont typeface="Arial" pitchFamily="34" charset="0"/>
              <a:buChar char="•"/>
            </a:pPr>
            <a:r>
              <a:rPr lang="en-US" sz="2200" dirty="0" smtClean="0">
                <a:solidFill>
                  <a:prstClr val="black"/>
                </a:solidFill>
                <a:latin typeface="Arial" charset="0"/>
                <a:cs typeface="Arial" charset="0"/>
              </a:rPr>
              <a:t>Improved tools for evaluating management effectiveness</a:t>
            </a:r>
          </a:p>
          <a:p>
            <a:pPr marL="288925" indent="-288925" fontAlgn="base">
              <a:spcBef>
                <a:spcPct val="0"/>
              </a:spcBef>
              <a:spcAft>
                <a:spcPts val="1000"/>
              </a:spcAft>
              <a:buFont typeface="Arial" pitchFamily="34" charset="0"/>
              <a:buChar char="•"/>
            </a:pPr>
            <a:r>
              <a:rPr lang="en-US" sz="2200" dirty="0" smtClean="0">
                <a:solidFill>
                  <a:prstClr val="black"/>
                </a:solidFill>
                <a:latin typeface="Arial" charset="0"/>
                <a:cs typeface="Arial" charset="0"/>
              </a:rPr>
              <a:t>Improved teaching materials</a:t>
            </a:r>
          </a:p>
          <a:p>
            <a:pPr marL="288925" indent="-288925" fontAlgn="base">
              <a:spcBef>
                <a:spcPct val="0"/>
              </a:spcBef>
              <a:spcAft>
                <a:spcPts val="1000"/>
              </a:spcAft>
              <a:buFont typeface="Arial" pitchFamily="34" charset="0"/>
              <a:buChar char="•"/>
            </a:pPr>
            <a:r>
              <a:rPr lang="en-US" sz="2200" dirty="0" smtClean="0">
                <a:solidFill>
                  <a:prstClr val="black"/>
                </a:solidFill>
                <a:latin typeface="Arial" charset="0"/>
                <a:cs typeface="Arial" charset="0"/>
              </a:rPr>
              <a:t>Capacity building activities for variety of audiences</a:t>
            </a:r>
          </a:p>
          <a:p>
            <a:pPr marL="288925" indent="-288925" fontAlgn="base">
              <a:spcBef>
                <a:spcPct val="0"/>
              </a:spcBef>
              <a:spcAft>
                <a:spcPts val="1000"/>
              </a:spcAft>
              <a:buFont typeface="Arial" pitchFamily="34" charset="0"/>
              <a:buChar char="•"/>
            </a:pPr>
            <a:r>
              <a:rPr lang="en-US" sz="2200" dirty="0" smtClean="0">
                <a:solidFill>
                  <a:prstClr val="black"/>
                </a:solidFill>
                <a:latin typeface="Arial" charset="0"/>
                <a:cs typeface="Arial" charset="0"/>
              </a:rPr>
              <a:t>Creation of Learning sites and Leadership Networks </a:t>
            </a:r>
          </a:p>
        </p:txBody>
      </p:sp>
      <p:pic>
        <p:nvPicPr>
          <p:cNvPr id="6" name="Picture 2" descr="http://whc.unesco.org/uploads/thumbs/activity_703-0-380-20160106111159.jpg"/>
          <p:cNvPicPr>
            <a:picLocks noChangeAspect="1" noChangeArrowheads="1"/>
          </p:cNvPicPr>
          <p:nvPr/>
        </p:nvPicPr>
        <p:blipFill>
          <a:blip r:embed="rId3" cstate="print"/>
          <a:srcRect/>
          <a:stretch>
            <a:fillRect/>
          </a:stretch>
        </p:blipFill>
        <p:spPr bwMode="auto">
          <a:xfrm>
            <a:off x="0" y="964337"/>
            <a:ext cx="2533650" cy="3619500"/>
          </a:xfrm>
          <a:prstGeom prst="rect">
            <a:avLst/>
          </a:prstGeom>
          <a:noFill/>
        </p:spPr>
      </p:pic>
      <p:pic>
        <p:nvPicPr>
          <p:cNvPr id="7" name="Picture 6" descr="http://whc.unesco.org/uploads/thumbs/activity_827-0-380-20160706141746.jpg"/>
          <p:cNvPicPr>
            <a:picLocks noChangeAspect="1" noChangeArrowheads="1"/>
          </p:cNvPicPr>
          <p:nvPr/>
        </p:nvPicPr>
        <p:blipFill>
          <a:blip r:embed="rId4" cstate="print"/>
          <a:srcRect/>
          <a:stretch>
            <a:fillRect/>
          </a:stretch>
        </p:blipFill>
        <p:spPr bwMode="auto">
          <a:xfrm>
            <a:off x="200319" y="2059712"/>
            <a:ext cx="2581275" cy="3619500"/>
          </a:xfrm>
          <a:prstGeom prst="rect">
            <a:avLst/>
          </a:prstGeom>
          <a:noFill/>
        </p:spPr>
      </p:pic>
      <p:pic>
        <p:nvPicPr>
          <p:cNvPr id="8" name="Picture 6" descr="http://whc.unesco.org/uploads/thumbs/activity_630-0-380-20160706141241.jpg"/>
          <p:cNvPicPr>
            <a:picLocks noChangeAspect="1" noChangeArrowheads="1"/>
          </p:cNvPicPr>
          <p:nvPr/>
        </p:nvPicPr>
        <p:blipFill>
          <a:blip r:embed="rId5" cstate="print"/>
          <a:srcRect/>
          <a:stretch>
            <a:fillRect/>
          </a:stretch>
        </p:blipFill>
        <p:spPr bwMode="auto">
          <a:xfrm>
            <a:off x="419100" y="3126512"/>
            <a:ext cx="2552700" cy="3619500"/>
          </a:xfrm>
          <a:prstGeom prst="rect">
            <a:avLst/>
          </a:prstGeom>
          <a:noFill/>
        </p:spPr>
      </p:pic>
      <p:pic>
        <p:nvPicPr>
          <p:cNvPr id="9" name="Immagine 4" descr="iucn_high_res"/>
          <p:cNvPicPr>
            <a:picLocks noChangeAspect="1" noChangeArrowheads="1"/>
          </p:cNvPicPr>
          <p:nvPr/>
        </p:nvPicPr>
        <p:blipFill>
          <a:blip r:embed="rId6" cstate="print"/>
          <a:srcRect/>
          <a:stretch>
            <a:fillRect/>
          </a:stretch>
        </p:blipFill>
        <p:spPr bwMode="auto">
          <a:xfrm>
            <a:off x="6897468" y="6088516"/>
            <a:ext cx="695325" cy="666750"/>
          </a:xfrm>
          <a:prstGeom prst="rect">
            <a:avLst/>
          </a:prstGeom>
          <a:noFill/>
        </p:spPr>
      </p:pic>
      <p:pic>
        <p:nvPicPr>
          <p:cNvPr id="10" name="Immagine 1" descr="Iccromlogo-trans-S"/>
          <p:cNvPicPr>
            <a:picLocks noChangeAspect="1" noChangeArrowheads="1"/>
          </p:cNvPicPr>
          <p:nvPr/>
        </p:nvPicPr>
        <p:blipFill>
          <a:blip r:embed="rId7" cstate="print"/>
          <a:srcRect/>
          <a:stretch>
            <a:fillRect/>
          </a:stretch>
        </p:blipFill>
        <p:spPr bwMode="auto">
          <a:xfrm>
            <a:off x="7956855" y="6072186"/>
            <a:ext cx="990600" cy="6667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0"/>
          </p:nvPr>
        </p:nvSpPr>
        <p:spPr/>
        <p:txBody>
          <a:bodyPr/>
          <a:lstStyle/>
          <a:p>
            <a:r>
              <a:rPr lang="en-GB" b="1" dirty="0" smtClean="0"/>
              <a:t>Resilience as part of Management </a:t>
            </a:r>
            <a:endParaRPr lang="en-GB" b="1"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1451" y="1128651"/>
            <a:ext cx="4292549" cy="6070151"/>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051" t="19209"/>
          <a:stretch/>
        </p:blipFill>
        <p:spPr>
          <a:xfrm rot="5400000">
            <a:off x="329804" y="1190477"/>
            <a:ext cx="4105879" cy="4838510"/>
          </a:xfrm>
          <a:prstGeom prst="rect">
            <a:avLst/>
          </a:prstGeom>
        </p:spPr>
      </p:pic>
    </p:spTree>
    <p:extLst>
      <p:ext uri="{BB962C8B-B14F-4D97-AF65-F5344CB8AC3E}">
        <p14:creationId xmlns:p14="http://schemas.microsoft.com/office/powerpoint/2010/main" val="912991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1"/>
            <a:ext cx="9144000" cy="665018"/>
          </a:xfrm>
          <a:solidFill>
            <a:srgbClr val="133453"/>
          </a:solidFill>
        </p:spPr>
        <p:txBody>
          <a:bodyPr>
            <a:normAutofit fontScale="92500"/>
          </a:bodyPr>
          <a:lstStyle/>
          <a:p>
            <a:r>
              <a:rPr lang="en-GB" b="1" dirty="0" smtClean="0"/>
              <a:t>Culture and Nature: World Heritage Leadership </a:t>
            </a:r>
            <a:endParaRPr lang="en-GB" b="1" dirty="0"/>
          </a:p>
        </p:txBody>
      </p:sp>
      <p:pic>
        <p:nvPicPr>
          <p:cNvPr id="6"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6639" t="1181" r="19439" b="-1208"/>
          <a:stretch/>
        </p:blipFill>
        <p:spPr>
          <a:xfrm>
            <a:off x="503364" y="1708714"/>
            <a:ext cx="3070368" cy="4271817"/>
          </a:xfrm>
          <a:prstGeom prst="rect">
            <a:avLst/>
          </a:prstGeom>
        </p:spPr>
      </p:pic>
      <p:sp>
        <p:nvSpPr>
          <p:cNvPr id="7" name="Rectangle 6"/>
          <p:cNvSpPr/>
          <p:nvPr/>
        </p:nvSpPr>
        <p:spPr>
          <a:xfrm>
            <a:off x="4128648" y="1849848"/>
            <a:ext cx="4045513" cy="2308965"/>
          </a:xfrm>
          <a:prstGeom prst="rect">
            <a:avLst/>
          </a:prstGeom>
        </p:spPr>
        <p:txBody>
          <a:bodyPr wrap="square">
            <a:spAutoFit/>
          </a:bodyPr>
          <a:lstStyle/>
          <a:p>
            <a:pPr fontAlgn="base">
              <a:lnSpc>
                <a:spcPts val="2500"/>
              </a:lnSpc>
              <a:spcBef>
                <a:spcPct val="0"/>
              </a:spcBef>
              <a:spcAft>
                <a:spcPct val="0"/>
              </a:spcAft>
            </a:pPr>
            <a:r>
              <a:rPr lang="en-GB" dirty="0" smtClean="0">
                <a:solidFill>
                  <a:prstClr val="black"/>
                </a:solidFill>
                <a:latin typeface="Arial" charset="0"/>
                <a:cs typeface="Arial" charset="0"/>
              </a:rPr>
              <a:t>To </a:t>
            </a:r>
            <a:r>
              <a:rPr lang="en-GB" b="1" dirty="0" smtClean="0">
                <a:solidFill>
                  <a:srgbClr val="7030A0"/>
                </a:solidFill>
                <a:latin typeface="Arial" charset="0"/>
                <a:cs typeface="Arial" charset="0"/>
              </a:rPr>
              <a:t>improve conservation practice </a:t>
            </a:r>
            <a:r>
              <a:rPr lang="en-GB" dirty="0" smtClean="0">
                <a:solidFill>
                  <a:prstClr val="black"/>
                </a:solidFill>
                <a:latin typeface="Arial" charset="0"/>
                <a:cs typeface="Arial" charset="0"/>
              </a:rPr>
              <a:t>for culture and nature through the work of the World Heritage Convention, as an integral component of the </a:t>
            </a:r>
            <a:r>
              <a:rPr lang="en-GB" b="1" dirty="0" smtClean="0">
                <a:solidFill>
                  <a:srgbClr val="7030A0"/>
                </a:solidFill>
                <a:latin typeface="Arial" charset="0"/>
                <a:cs typeface="Arial" charset="0"/>
              </a:rPr>
              <a:t>contribution of World Heritage properties to sustainable development</a:t>
            </a:r>
            <a:endParaRPr lang="en-US" b="1" dirty="0" smtClean="0">
              <a:solidFill>
                <a:srgbClr val="7030A0"/>
              </a:solidFill>
              <a:latin typeface="Arial" charset="0"/>
              <a:cs typeface="Arial" charset="0"/>
            </a:endParaRPr>
          </a:p>
        </p:txBody>
      </p:sp>
      <p:pic>
        <p:nvPicPr>
          <p:cNvPr id="8" name="Picture 1" descr="KLD2CE80"/>
          <p:cNvPicPr>
            <a:picLocks noChangeAspect="1" noChangeArrowheads="1"/>
          </p:cNvPicPr>
          <p:nvPr/>
        </p:nvPicPr>
        <p:blipFill>
          <a:blip r:embed="rId4" cstate="print"/>
          <a:srcRect/>
          <a:stretch>
            <a:fillRect/>
          </a:stretch>
        </p:blipFill>
        <p:spPr bwMode="auto">
          <a:xfrm>
            <a:off x="3923051" y="4759881"/>
            <a:ext cx="1647825" cy="666750"/>
          </a:xfrm>
          <a:prstGeom prst="rect">
            <a:avLst/>
          </a:prstGeom>
          <a:noFill/>
        </p:spPr>
      </p:pic>
      <p:pic>
        <p:nvPicPr>
          <p:cNvPr id="9" name="Immagine 4" descr="iucn_high_res"/>
          <p:cNvPicPr>
            <a:picLocks noChangeAspect="1" noChangeArrowheads="1"/>
          </p:cNvPicPr>
          <p:nvPr/>
        </p:nvPicPr>
        <p:blipFill>
          <a:blip r:embed="rId5" cstate="print"/>
          <a:srcRect/>
          <a:stretch>
            <a:fillRect/>
          </a:stretch>
        </p:blipFill>
        <p:spPr bwMode="auto">
          <a:xfrm>
            <a:off x="6014683" y="4741408"/>
            <a:ext cx="695325" cy="666750"/>
          </a:xfrm>
          <a:prstGeom prst="rect">
            <a:avLst/>
          </a:prstGeom>
          <a:noFill/>
        </p:spPr>
      </p:pic>
      <p:pic>
        <p:nvPicPr>
          <p:cNvPr id="10" name="Immagine 1" descr="Iccromlogo-trans-S"/>
          <p:cNvPicPr>
            <a:picLocks noChangeAspect="1" noChangeArrowheads="1"/>
          </p:cNvPicPr>
          <p:nvPr/>
        </p:nvPicPr>
        <p:blipFill>
          <a:blip r:embed="rId6" cstate="print"/>
          <a:srcRect/>
          <a:stretch>
            <a:fillRect/>
          </a:stretch>
        </p:blipFill>
        <p:spPr bwMode="auto">
          <a:xfrm>
            <a:off x="7418012" y="4741408"/>
            <a:ext cx="990600" cy="666750"/>
          </a:xfrm>
          <a:prstGeom prst="rect">
            <a:avLst/>
          </a:prstGeom>
          <a:noFill/>
        </p:spPr>
      </p:pic>
      <p:sp>
        <p:nvSpPr>
          <p:cNvPr id="3" name="직사각형 2"/>
          <p:cNvSpPr/>
          <p:nvPr/>
        </p:nvSpPr>
        <p:spPr>
          <a:xfrm>
            <a:off x="0" y="665019"/>
            <a:ext cx="9144000" cy="61602"/>
          </a:xfrm>
          <a:prstGeom prst="rect">
            <a:avLst/>
          </a:prstGeom>
          <a:solidFill>
            <a:srgbClr val="807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0"/>
          </p:nvPr>
        </p:nvSpPr>
        <p:spPr/>
        <p:txBody>
          <a:bodyPr>
            <a:normAutofit/>
          </a:bodyPr>
          <a:lstStyle/>
          <a:p>
            <a:r>
              <a:rPr lang="en-GB" sz="3000" b="1" dirty="0" smtClean="0"/>
              <a:t> Staying Positive</a:t>
            </a:r>
            <a:endParaRPr lang="en-GB" sz="3000" b="1" dirty="0"/>
          </a:p>
        </p:txBody>
      </p:sp>
      <p:pic>
        <p:nvPicPr>
          <p:cNvPr id="5"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0775" y="1069564"/>
            <a:ext cx="3909013" cy="55277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4820" t="926" r="15175" b="34154"/>
          <a:stretch/>
        </p:blipFill>
        <p:spPr>
          <a:xfrm>
            <a:off x="4854110" y="1069564"/>
            <a:ext cx="3900791" cy="55277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114822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0"/>
          </p:nvPr>
        </p:nvSpPr>
        <p:spPr/>
        <p:txBody>
          <a:bodyPr/>
          <a:lstStyle/>
          <a:p>
            <a:r>
              <a:rPr lang="en-GB" b="1" dirty="0" smtClean="0"/>
              <a:t> </a:t>
            </a:r>
            <a:r>
              <a:rPr lang="en-GB" b="1" dirty="0"/>
              <a:t>Expected </a:t>
            </a:r>
            <a:r>
              <a:rPr lang="en-GB" b="1" dirty="0" smtClean="0"/>
              <a:t>Outputs – Evolved </a:t>
            </a:r>
            <a:endParaRPr lang="en-GB" b="1" dirty="0"/>
          </a:p>
        </p:txBody>
      </p:sp>
      <p:sp>
        <p:nvSpPr>
          <p:cNvPr id="6" name="제목 1"/>
          <p:cNvSpPr txBox="1">
            <a:spLocks/>
          </p:cNvSpPr>
          <p:nvPr/>
        </p:nvSpPr>
        <p:spPr>
          <a:xfrm>
            <a:off x="582264" y="1098709"/>
            <a:ext cx="7772400" cy="1177565"/>
          </a:xfrm>
          <a:prstGeom prst="rect">
            <a:avLst/>
          </a:prstGeom>
          <a:solidFill>
            <a:schemeClr val="tx2">
              <a:lumMod val="20000"/>
              <a:lumOff val="8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ko-KR" sz="4000" b="1" dirty="0" smtClean="0">
                <a:latin typeface="Arial" panose="020B0604020202020204" pitchFamily="34" charset="0"/>
                <a:cs typeface="Arial" panose="020B0604020202020204" pitchFamily="34" charset="0"/>
              </a:rPr>
              <a:t>Heritage </a:t>
            </a:r>
            <a:r>
              <a:rPr lang="en-US" altLang="ko-KR" sz="4000" b="1" dirty="0" smtClean="0">
                <a:solidFill>
                  <a:srgbClr val="FF0000"/>
                </a:solidFill>
                <a:latin typeface="Arial" panose="020B0604020202020204" pitchFamily="34" charset="0"/>
                <a:cs typeface="Arial" panose="020B0604020202020204" pitchFamily="34" charset="0"/>
              </a:rPr>
              <a:t>Management </a:t>
            </a:r>
          </a:p>
          <a:p>
            <a:pPr algn="ctr"/>
            <a:r>
              <a:rPr lang="en-US" altLang="ko-KR" sz="4000" b="1" dirty="0" smtClean="0">
                <a:solidFill>
                  <a:srgbClr val="FF0000"/>
                </a:solidFill>
                <a:latin typeface="Arial" panose="020B0604020202020204" pitchFamily="34" charset="0"/>
                <a:cs typeface="Arial" panose="020B0604020202020204" pitchFamily="34" charset="0"/>
              </a:rPr>
              <a:t>Resources </a:t>
            </a:r>
            <a:r>
              <a:rPr lang="en-US" altLang="ko-KR" sz="4000" b="1" dirty="0" smtClean="0">
                <a:latin typeface="Arial" panose="020B0604020202020204" pitchFamily="34" charset="0"/>
                <a:cs typeface="Arial" panose="020B0604020202020204" pitchFamily="34" charset="0"/>
              </a:rPr>
              <a:t>Platform </a:t>
            </a:r>
            <a:endParaRPr lang="ko-KR" altLang="en-US" sz="4000" b="1" dirty="0">
              <a:latin typeface="Arial" panose="020B0604020202020204" pitchFamily="34" charset="0"/>
              <a:cs typeface="Arial" panose="020B0604020202020204" pitchFamily="34" charset="0"/>
            </a:endParaRPr>
          </a:p>
        </p:txBody>
      </p:sp>
      <p:sp>
        <p:nvSpPr>
          <p:cNvPr id="7" name="Rectangle 6"/>
          <p:cNvSpPr/>
          <p:nvPr/>
        </p:nvSpPr>
        <p:spPr>
          <a:xfrm>
            <a:off x="417310" y="2587923"/>
            <a:ext cx="2674640" cy="187220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n-GB" dirty="0" smtClean="0">
                <a:solidFill>
                  <a:schemeClr val="tx1"/>
                </a:solidFill>
              </a:rPr>
              <a:t>General Policy </a:t>
            </a:r>
          </a:p>
          <a:p>
            <a:pPr algn="ctr">
              <a:lnSpc>
                <a:spcPct val="150000"/>
              </a:lnSpc>
            </a:pPr>
            <a:r>
              <a:rPr lang="en-GB" dirty="0" smtClean="0">
                <a:solidFill>
                  <a:schemeClr val="tx1"/>
                </a:solidFill>
              </a:rPr>
              <a:t>Strategies </a:t>
            </a:r>
          </a:p>
          <a:p>
            <a:pPr algn="ctr">
              <a:lnSpc>
                <a:spcPct val="150000"/>
              </a:lnSpc>
            </a:pPr>
            <a:r>
              <a:rPr lang="en-GB" dirty="0" smtClean="0">
                <a:solidFill>
                  <a:schemeClr val="tx1"/>
                </a:solidFill>
              </a:rPr>
              <a:t>Management Overview </a:t>
            </a:r>
            <a:endParaRPr lang="en-GB" dirty="0">
              <a:solidFill>
                <a:schemeClr val="tx1"/>
              </a:solidFill>
            </a:endParaRPr>
          </a:p>
        </p:txBody>
      </p:sp>
      <p:sp>
        <p:nvSpPr>
          <p:cNvPr id="8" name="Rectangle 7"/>
          <p:cNvSpPr/>
          <p:nvPr/>
        </p:nvSpPr>
        <p:spPr>
          <a:xfrm>
            <a:off x="412253" y="4599285"/>
            <a:ext cx="2674640" cy="1872208"/>
          </a:xfrm>
          <a:prstGeom prst="rect">
            <a:avLst/>
          </a:prstGeom>
          <a:solidFill>
            <a:schemeClr val="accent4">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n-GB" dirty="0" smtClean="0">
                <a:solidFill>
                  <a:schemeClr val="tx1"/>
                </a:solidFill>
              </a:rPr>
              <a:t>Existing Manuals </a:t>
            </a:r>
          </a:p>
          <a:p>
            <a:pPr algn="ctr">
              <a:lnSpc>
                <a:spcPct val="150000"/>
              </a:lnSpc>
            </a:pPr>
            <a:r>
              <a:rPr lang="en-GB" dirty="0" smtClean="0">
                <a:solidFill>
                  <a:schemeClr val="tx1"/>
                </a:solidFill>
              </a:rPr>
              <a:t>+ Read me, prequels</a:t>
            </a:r>
          </a:p>
          <a:p>
            <a:pPr algn="ctr">
              <a:lnSpc>
                <a:spcPct val="150000"/>
              </a:lnSpc>
            </a:pPr>
            <a:r>
              <a:rPr lang="en-GB" dirty="0" smtClean="0">
                <a:solidFill>
                  <a:schemeClr val="tx1"/>
                </a:solidFill>
              </a:rPr>
              <a:t>Diagrams </a:t>
            </a:r>
          </a:p>
          <a:p>
            <a:pPr algn="ctr">
              <a:lnSpc>
                <a:spcPct val="150000"/>
              </a:lnSpc>
            </a:pPr>
            <a:r>
              <a:rPr lang="en-GB" dirty="0" smtClean="0">
                <a:solidFill>
                  <a:schemeClr val="tx1"/>
                </a:solidFill>
              </a:rPr>
              <a:t>Conceptual basis  </a:t>
            </a:r>
            <a:endParaRPr lang="en-GB" dirty="0">
              <a:solidFill>
                <a:schemeClr val="tx1"/>
              </a:solidFill>
            </a:endParaRPr>
          </a:p>
        </p:txBody>
      </p:sp>
      <p:sp>
        <p:nvSpPr>
          <p:cNvPr id="9" name="Rectangle 8"/>
          <p:cNvSpPr/>
          <p:nvPr/>
        </p:nvSpPr>
        <p:spPr>
          <a:xfrm>
            <a:off x="5930166" y="2587923"/>
            <a:ext cx="2674640" cy="187220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n-GB" dirty="0" smtClean="0">
                <a:solidFill>
                  <a:schemeClr val="tx1"/>
                </a:solidFill>
              </a:rPr>
              <a:t>Tools </a:t>
            </a:r>
          </a:p>
          <a:p>
            <a:pPr algn="ctr">
              <a:lnSpc>
                <a:spcPct val="150000"/>
              </a:lnSpc>
            </a:pPr>
            <a:r>
              <a:rPr lang="en-GB" dirty="0" smtClean="0">
                <a:solidFill>
                  <a:schemeClr val="tx1"/>
                </a:solidFill>
              </a:rPr>
              <a:t>Case Studies </a:t>
            </a:r>
            <a:endParaRPr lang="en-GB" dirty="0">
              <a:solidFill>
                <a:schemeClr val="tx1"/>
              </a:solidFill>
            </a:endParaRPr>
          </a:p>
        </p:txBody>
      </p:sp>
      <p:sp>
        <p:nvSpPr>
          <p:cNvPr id="10" name="Rectangle 9"/>
          <p:cNvSpPr/>
          <p:nvPr/>
        </p:nvSpPr>
        <p:spPr>
          <a:xfrm>
            <a:off x="3167617" y="4599285"/>
            <a:ext cx="2674640" cy="1872208"/>
          </a:xfrm>
          <a:prstGeom prst="rect">
            <a:avLst/>
          </a:prstGeom>
          <a:solidFill>
            <a:schemeClr val="accent4">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n-GB" dirty="0" smtClean="0">
                <a:solidFill>
                  <a:schemeClr val="tx1"/>
                </a:solidFill>
              </a:rPr>
              <a:t>Videos / Animations </a:t>
            </a:r>
          </a:p>
          <a:p>
            <a:pPr algn="ctr">
              <a:lnSpc>
                <a:spcPct val="150000"/>
              </a:lnSpc>
            </a:pPr>
            <a:r>
              <a:rPr lang="en-GB" dirty="0" smtClean="0">
                <a:solidFill>
                  <a:schemeClr val="tx1"/>
                </a:solidFill>
              </a:rPr>
              <a:t>Diagrams / Statistics </a:t>
            </a:r>
          </a:p>
        </p:txBody>
      </p:sp>
      <p:sp>
        <p:nvSpPr>
          <p:cNvPr id="11" name="Rectangle 10"/>
          <p:cNvSpPr/>
          <p:nvPr/>
        </p:nvSpPr>
        <p:spPr>
          <a:xfrm>
            <a:off x="3173738" y="2587923"/>
            <a:ext cx="2674640" cy="187220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n-GB" dirty="0" smtClean="0">
                <a:solidFill>
                  <a:schemeClr val="tx1"/>
                </a:solidFill>
              </a:rPr>
              <a:t>Specific Themes  </a:t>
            </a:r>
          </a:p>
          <a:p>
            <a:pPr algn="ctr">
              <a:lnSpc>
                <a:spcPct val="150000"/>
              </a:lnSpc>
            </a:pPr>
            <a:r>
              <a:rPr lang="en-GB" dirty="0" smtClean="0">
                <a:solidFill>
                  <a:schemeClr val="tx1"/>
                </a:solidFill>
              </a:rPr>
              <a:t>Procedures </a:t>
            </a:r>
          </a:p>
        </p:txBody>
      </p:sp>
      <p:sp>
        <p:nvSpPr>
          <p:cNvPr id="12" name="Rectangle 11"/>
          <p:cNvSpPr/>
          <p:nvPr/>
        </p:nvSpPr>
        <p:spPr>
          <a:xfrm>
            <a:off x="5924609" y="4604147"/>
            <a:ext cx="2674640" cy="1872208"/>
          </a:xfrm>
          <a:prstGeom prst="rect">
            <a:avLst/>
          </a:prstGeom>
          <a:solidFill>
            <a:schemeClr val="accent4">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n-GB" dirty="0" smtClean="0">
                <a:solidFill>
                  <a:schemeClr val="tx1"/>
                </a:solidFill>
              </a:rPr>
              <a:t>Interactive tools </a:t>
            </a:r>
          </a:p>
          <a:p>
            <a:pPr algn="ctr">
              <a:lnSpc>
                <a:spcPct val="150000"/>
              </a:lnSpc>
            </a:pPr>
            <a:r>
              <a:rPr lang="en-GB" dirty="0" smtClean="0">
                <a:solidFill>
                  <a:schemeClr val="tx1"/>
                </a:solidFill>
              </a:rPr>
              <a:t>Networking forum</a:t>
            </a:r>
          </a:p>
        </p:txBody>
      </p:sp>
    </p:spTree>
    <p:extLst>
      <p:ext uri="{BB962C8B-B14F-4D97-AF65-F5344CB8AC3E}">
        <p14:creationId xmlns:p14="http://schemas.microsoft.com/office/powerpoint/2010/main" val="23619595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0"/>
          </p:nvPr>
        </p:nvSpPr>
        <p:spPr/>
        <p:txBody>
          <a:bodyPr/>
          <a:lstStyle/>
          <a:p>
            <a:r>
              <a:rPr lang="en-GB" b="1" dirty="0" smtClean="0"/>
              <a:t> Keeping in Mind </a:t>
            </a:r>
            <a:endParaRPr lang="en-GB" b="1" dirty="0"/>
          </a:p>
        </p:txBody>
      </p:sp>
      <p:sp>
        <p:nvSpPr>
          <p:cNvPr id="13" name="내용 개체 틀 2"/>
          <p:cNvSpPr txBox="1">
            <a:spLocks/>
          </p:cNvSpPr>
          <p:nvPr/>
        </p:nvSpPr>
        <p:spPr>
          <a:xfrm>
            <a:off x="230832" y="984640"/>
            <a:ext cx="8493725" cy="5040560"/>
          </a:xfrm>
          <a:prstGeom prst="rect">
            <a:avLst/>
          </a:prstGeom>
        </p:spPr>
        <p:txBody>
          <a:bodyPr vert="horz" lIns="91440" tIns="45720" rIns="91440" bIns="45720" rtlCol="0">
            <a:noAutofit/>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en-US" altLang="ko-KR" sz="2400" dirty="0" smtClean="0"/>
              <a:t>Good existing resources of manuals and tools </a:t>
            </a:r>
          </a:p>
          <a:p>
            <a:pPr>
              <a:lnSpc>
                <a:spcPct val="150000"/>
              </a:lnSpc>
            </a:pPr>
            <a:r>
              <a:rPr lang="en-US" altLang="ko-KR" sz="2400" dirty="0" smtClean="0"/>
              <a:t>“Manuals” still valid and useful </a:t>
            </a:r>
          </a:p>
          <a:p>
            <a:pPr>
              <a:lnSpc>
                <a:spcPct val="150000"/>
              </a:lnSpc>
            </a:pPr>
            <a:r>
              <a:rPr lang="en-US" altLang="ko-KR" sz="2400" dirty="0" smtClean="0"/>
              <a:t>Translations ongoing in many countries</a:t>
            </a:r>
          </a:p>
          <a:p>
            <a:pPr>
              <a:lnSpc>
                <a:spcPct val="150000"/>
              </a:lnSpc>
            </a:pPr>
            <a:r>
              <a:rPr lang="en-US" altLang="ko-KR" sz="2400" dirty="0" smtClean="0"/>
              <a:t>Let’s not move the goal post too often</a:t>
            </a:r>
          </a:p>
          <a:p>
            <a:pPr>
              <a:lnSpc>
                <a:spcPct val="150000"/>
              </a:lnSpc>
            </a:pPr>
            <a:r>
              <a:rPr lang="en-US" altLang="ko-KR" sz="2400" dirty="0" smtClean="0"/>
              <a:t>Existing tools need to be tested, used and disseminated rather than creating new tools </a:t>
            </a:r>
          </a:p>
          <a:p>
            <a:pPr>
              <a:lnSpc>
                <a:spcPct val="150000"/>
              </a:lnSpc>
            </a:pPr>
            <a:r>
              <a:rPr lang="en-US" altLang="ko-KR" sz="2400" dirty="0" smtClean="0"/>
              <a:t>Better delivery : current resources mostly in the form of publications  </a:t>
            </a:r>
          </a:p>
          <a:p>
            <a:pPr>
              <a:lnSpc>
                <a:spcPct val="150000"/>
              </a:lnSpc>
            </a:pPr>
            <a:r>
              <a:rPr lang="en-US" altLang="ko-KR" sz="2400" dirty="0" smtClean="0"/>
              <a:t>Difficulty of locating the right material within context </a:t>
            </a:r>
          </a:p>
          <a:p>
            <a:pPr>
              <a:lnSpc>
                <a:spcPct val="150000"/>
              </a:lnSpc>
            </a:pPr>
            <a:endParaRPr lang="en-US" altLang="ko-KR" sz="2400" dirty="0" smtClean="0"/>
          </a:p>
        </p:txBody>
      </p:sp>
    </p:spTree>
    <p:extLst>
      <p:ext uri="{BB962C8B-B14F-4D97-AF65-F5344CB8AC3E}">
        <p14:creationId xmlns:p14="http://schemas.microsoft.com/office/powerpoint/2010/main" val="8461732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0"/>
          </p:nvPr>
        </p:nvSpPr>
        <p:spPr/>
        <p:txBody>
          <a:bodyPr/>
          <a:lstStyle/>
          <a:p>
            <a:r>
              <a:rPr lang="en-GB" b="1" dirty="0" smtClean="0"/>
              <a:t> The core message we want to deliver </a:t>
            </a:r>
            <a:endParaRPr lang="en-GB" b="1" dirty="0"/>
          </a:p>
        </p:txBody>
      </p:sp>
      <p:sp>
        <p:nvSpPr>
          <p:cNvPr id="6" name="내용 개체 틀 2"/>
          <p:cNvSpPr>
            <a:spLocks noGrp="1"/>
          </p:cNvSpPr>
          <p:nvPr>
            <p:ph idx="1"/>
          </p:nvPr>
        </p:nvSpPr>
        <p:spPr>
          <a:xfrm>
            <a:off x="323528" y="1600200"/>
            <a:ext cx="8229600" cy="4525963"/>
          </a:xfrm>
        </p:spPr>
        <p:txBody>
          <a:bodyPr>
            <a:normAutofit/>
          </a:bodyPr>
          <a:lstStyle/>
          <a:p>
            <a:pPr>
              <a:lnSpc>
                <a:spcPct val="200000"/>
              </a:lnSpc>
            </a:pPr>
            <a:r>
              <a:rPr lang="en-US" altLang="ko-KR" sz="2400" dirty="0" smtClean="0"/>
              <a:t>Landscape approach to management of Heritage Places with natural and cultural values </a:t>
            </a:r>
          </a:p>
          <a:p>
            <a:pPr>
              <a:lnSpc>
                <a:spcPct val="200000"/>
              </a:lnSpc>
            </a:pPr>
            <a:r>
              <a:rPr lang="en-US" altLang="ko-KR" sz="2400" dirty="0" smtClean="0"/>
              <a:t>People-</a:t>
            </a:r>
            <a:r>
              <a:rPr lang="en-US" altLang="ko-KR" sz="2400" dirty="0" err="1" smtClean="0"/>
              <a:t>centred</a:t>
            </a:r>
            <a:r>
              <a:rPr lang="en-US" altLang="ko-KR" sz="2400" dirty="0" smtClean="0"/>
              <a:t> approaches to management and rights </a:t>
            </a:r>
          </a:p>
          <a:p>
            <a:pPr>
              <a:lnSpc>
                <a:spcPct val="200000"/>
              </a:lnSpc>
            </a:pPr>
            <a:r>
              <a:rPr lang="en-US" altLang="ko-KR" sz="2400" dirty="0" smtClean="0"/>
              <a:t>Resilience addressed both in daily context and specific issue areas </a:t>
            </a:r>
          </a:p>
          <a:p>
            <a:pPr>
              <a:lnSpc>
                <a:spcPct val="200000"/>
              </a:lnSpc>
            </a:pPr>
            <a:endParaRPr lang="ko-KR" altLang="en-US" sz="2400" dirty="0"/>
          </a:p>
        </p:txBody>
      </p:sp>
    </p:spTree>
    <p:extLst>
      <p:ext uri="{BB962C8B-B14F-4D97-AF65-F5344CB8AC3E}">
        <p14:creationId xmlns:p14="http://schemas.microsoft.com/office/powerpoint/2010/main" val="1664043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0"/>
          </p:nvPr>
        </p:nvSpPr>
        <p:spPr/>
        <p:txBody>
          <a:bodyPr/>
          <a:lstStyle/>
          <a:p>
            <a:r>
              <a:rPr lang="en-GB" b="1" dirty="0" smtClean="0"/>
              <a:t> Issues to address </a:t>
            </a:r>
            <a:endParaRPr lang="en-GB" b="1" dirty="0"/>
          </a:p>
        </p:txBody>
      </p:sp>
      <p:sp>
        <p:nvSpPr>
          <p:cNvPr id="5" name="Rectangle 4"/>
          <p:cNvSpPr/>
          <p:nvPr/>
        </p:nvSpPr>
        <p:spPr>
          <a:xfrm>
            <a:off x="604152" y="1412776"/>
            <a:ext cx="3563083" cy="4824536"/>
          </a:xfrm>
          <a:prstGeom prst="rect">
            <a:avLst/>
          </a:prstGeom>
          <a:solidFill>
            <a:schemeClr val="bg1">
              <a:lumMod val="85000"/>
              <a:alpha val="50000"/>
            </a:schemeClr>
          </a:solidFill>
          <a:ln w="381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GB" sz="5400" b="1" dirty="0" smtClean="0">
                <a:solidFill>
                  <a:srgbClr val="FF0000"/>
                </a:solidFill>
              </a:rPr>
              <a:t>Content</a:t>
            </a:r>
            <a:r>
              <a:rPr lang="en-GB" dirty="0" smtClean="0"/>
              <a:t> </a:t>
            </a:r>
            <a:endParaRPr lang="en-GB" dirty="0"/>
          </a:p>
        </p:txBody>
      </p:sp>
      <p:sp>
        <p:nvSpPr>
          <p:cNvPr id="7" name="Rectangle 6"/>
          <p:cNvSpPr/>
          <p:nvPr/>
        </p:nvSpPr>
        <p:spPr>
          <a:xfrm>
            <a:off x="4887315" y="1412776"/>
            <a:ext cx="3563083" cy="4824536"/>
          </a:xfrm>
          <a:prstGeom prst="rect">
            <a:avLst/>
          </a:prstGeom>
          <a:solidFill>
            <a:schemeClr val="bg1">
              <a:lumMod val="85000"/>
              <a:alpha val="50000"/>
            </a:schemeClr>
          </a:solidFill>
          <a:ln w="38100">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GB" sz="5400" b="1" dirty="0" smtClean="0">
                <a:solidFill>
                  <a:schemeClr val="tx1"/>
                </a:solidFill>
              </a:rPr>
              <a:t>Format</a:t>
            </a:r>
            <a:r>
              <a:rPr lang="en-GB" dirty="0" smtClean="0"/>
              <a:t> </a:t>
            </a:r>
            <a:endParaRPr lang="en-GB" dirty="0"/>
          </a:p>
        </p:txBody>
      </p:sp>
    </p:spTree>
    <p:extLst>
      <p:ext uri="{BB962C8B-B14F-4D97-AF65-F5344CB8AC3E}">
        <p14:creationId xmlns:p14="http://schemas.microsoft.com/office/powerpoint/2010/main" val="16017081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0"/>
          </p:nvPr>
        </p:nvSpPr>
        <p:spPr/>
        <p:txBody>
          <a:bodyPr/>
          <a:lstStyle/>
          <a:p>
            <a:r>
              <a:rPr lang="en-GB" b="1" dirty="0" smtClean="0"/>
              <a:t> Content Production </a:t>
            </a:r>
            <a:endParaRPr lang="en-GB" b="1" dirty="0"/>
          </a:p>
        </p:txBody>
      </p:sp>
      <p:sp>
        <p:nvSpPr>
          <p:cNvPr id="6" name="내용 개체 틀 2"/>
          <p:cNvSpPr>
            <a:spLocks noGrp="1"/>
          </p:cNvSpPr>
          <p:nvPr>
            <p:ph idx="1"/>
          </p:nvPr>
        </p:nvSpPr>
        <p:spPr>
          <a:xfrm>
            <a:off x="323528" y="1412776"/>
            <a:ext cx="8424936" cy="4968552"/>
          </a:xfrm>
        </p:spPr>
        <p:txBody>
          <a:bodyPr>
            <a:normAutofit/>
          </a:bodyPr>
          <a:lstStyle/>
          <a:p>
            <a:pPr>
              <a:lnSpc>
                <a:spcPct val="150000"/>
              </a:lnSpc>
            </a:pPr>
            <a:r>
              <a:rPr lang="en-US" altLang="ko-KR" sz="2400" dirty="0" smtClean="0"/>
              <a:t>Existing content  </a:t>
            </a:r>
          </a:p>
          <a:p>
            <a:pPr lvl="1">
              <a:lnSpc>
                <a:spcPct val="150000"/>
              </a:lnSpc>
            </a:pPr>
            <a:r>
              <a:rPr lang="en-US" altLang="ko-KR" sz="2000" dirty="0" smtClean="0"/>
              <a:t>Manuals, publications, booklets, guidance notes, tools  </a:t>
            </a:r>
          </a:p>
          <a:p>
            <a:pPr>
              <a:lnSpc>
                <a:spcPct val="150000"/>
              </a:lnSpc>
            </a:pPr>
            <a:r>
              <a:rPr lang="en-US" altLang="ko-KR" sz="2400" dirty="0" smtClean="0"/>
              <a:t>Adapted content </a:t>
            </a:r>
          </a:p>
          <a:p>
            <a:pPr lvl="1">
              <a:lnSpc>
                <a:spcPct val="150000"/>
              </a:lnSpc>
            </a:pPr>
            <a:r>
              <a:rPr lang="en-US" altLang="ko-KR" sz="2000" dirty="0" smtClean="0"/>
              <a:t>Updating existing materials </a:t>
            </a:r>
          </a:p>
          <a:p>
            <a:pPr lvl="1">
              <a:lnSpc>
                <a:spcPct val="150000"/>
              </a:lnSpc>
            </a:pPr>
            <a:r>
              <a:rPr lang="en-US" altLang="ko-KR" sz="2000" dirty="0" smtClean="0"/>
              <a:t>Specific worksheets, read-me docs, booklets, diagrams, infographics </a:t>
            </a:r>
          </a:p>
          <a:p>
            <a:pPr>
              <a:lnSpc>
                <a:spcPct val="150000"/>
              </a:lnSpc>
            </a:pPr>
            <a:r>
              <a:rPr lang="en-US" altLang="ko-KR" sz="2400" dirty="0" smtClean="0"/>
              <a:t>Developing new content </a:t>
            </a:r>
          </a:p>
          <a:p>
            <a:pPr lvl="1">
              <a:lnSpc>
                <a:spcPct val="150000"/>
              </a:lnSpc>
            </a:pPr>
            <a:r>
              <a:rPr lang="en-US" altLang="ko-KR" sz="2000" dirty="0"/>
              <a:t>T</a:t>
            </a:r>
            <a:r>
              <a:rPr lang="en-US" altLang="ko-KR" sz="2000" dirty="0" smtClean="0"/>
              <a:t>hrough </a:t>
            </a:r>
            <a:r>
              <a:rPr lang="en-US" altLang="ko-KR" sz="2000" dirty="0" err="1" smtClean="0"/>
              <a:t>Programme</a:t>
            </a:r>
            <a:r>
              <a:rPr lang="en-US" altLang="ko-KR" sz="2000" dirty="0" smtClean="0"/>
              <a:t> activities of WH Leadership  </a:t>
            </a:r>
          </a:p>
        </p:txBody>
      </p:sp>
    </p:spTree>
    <p:extLst>
      <p:ext uri="{BB962C8B-B14F-4D97-AF65-F5344CB8AC3E}">
        <p14:creationId xmlns:p14="http://schemas.microsoft.com/office/powerpoint/2010/main" val="11284816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0"/>
          </p:nvPr>
        </p:nvSpPr>
        <p:spPr/>
        <p:txBody>
          <a:bodyPr/>
          <a:lstStyle/>
          <a:p>
            <a:r>
              <a:rPr lang="en-GB" b="1" dirty="0" smtClean="0"/>
              <a:t> Content Format  </a:t>
            </a:r>
            <a:endParaRPr lang="en-GB" b="1" dirty="0"/>
          </a:p>
        </p:txBody>
      </p:sp>
      <p:sp>
        <p:nvSpPr>
          <p:cNvPr id="5" name="내용 개체 틀 2"/>
          <p:cNvSpPr txBox="1">
            <a:spLocks/>
          </p:cNvSpPr>
          <p:nvPr/>
        </p:nvSpPr>
        <p:spPr>
          <a:xfrm>
            <a:off x="314164" y="1070437"/>
            <a:ext cx="8515672" cy="5472608"/>
          </a:xfrm>
          <a:prstGeom prst="rect">
            <a:avLst/>
          </a:prstGeom>
        </p:spPr>
        <p:txBody>
          <a:bodyPr vert="horz" lIns="91440" tIns="45720" rIns="91440" bIns="45720" rtlCol="0">
            <a:normAutofit fontScale="92500" lnSpcReduction="10000"/>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en-US" altLang="ko-KR" sz="2400" dirty="0" smtClean="0"/>
              <a:t>Animations, Short videos, Ted Talks</a:t>
            </a:r>
          </a:p>
          <a:p>
            <a:pPr>
              <a:lnSpc>
                <a:spcPct val="150000"/>
              </a:lnSpc>
            </a:pPr>
            <a:r>
              <a:rPr lang="en-US" altLang="ko-KR" sz="2400" dirty="0" smtClean="0"/>
              <a:t>Text, PDFs, books with read-</a:t>
            </a:r>
            <a:r>
              <a:rPr lang="en-US" altLang="ko-KR" sz="2400" dirty="0" err="1" smtClean="0"/>
              <a:t>mes</a:t>
            </a:r>
            <a:r>
              <a:rPr lang="en-US" altLang="ko-KR" sz="2400" dirty="0" smtClean="0"/>
              <a:t> </a:t>
            </a:r>
          </a:p>
          <a:p>
            <a:pPr>
              <a:lnSpc>
                <a:spcPct val="150000"/>
              </a:lnSpc>
            </a:pPr>
            <a:r>
              <a:rPr lang="en-US" altLang="ko-KR" sz="2400" dirty="0" smtClean="0"/>
              <a:t>Visual materials, diagrams, statistics, </a:t>
            </a:r>
          </a:p>
          <a:p>
            <a:pPr>
              <a:lnSpc>
                <a:spcPct val="150000"/>
              </a:lnSpc>
            </a:pPr>
            <a:r>
              <a:rPr lang="en-US" altLang="ko-KR" sz="2400" dirty="0" smtClean="0"/>
              <a:t>Printable Leaflets </a:t>
            </a:r>
          </a:p>
          <a:p>
            <a:pPr>
              <a:lnSpc>
                <a:spcPct val="150000"/>
              </a:lnSpc>
            </a:pPr>
            <a:r>
              <a:rPr lang="en-US" altLang="ko-KR" sz="2400" dirty="0" smtClean="0"/>
              <a:t>Interactive worksheets, exercises, tools </a:t>
            </a:r>
          </a:p>
          <a:p>
            <a:pPr>
              <a:lnSpc>
                <a:spcPct val="150000"/>
              </a:lnSpc>
            </a:pPr>
            <a:r>
              <a:rPr lang="en-US" altLang="ko-KR" sz="2400" dirty="0" smtClean="0"/>
              <a:t>Thematic bibliography </a:t>
            </a:r>
          </a:p>
          <a:p>
            <a:pPr>
              <a:lnSpc>
                <a:spcPct val="150000"/>
              </a:lnSpc>
            </a:pPr>
            <a:r>
              <a:rPr lang="en-US" altLang="ko-KR" sz="2400" dirty="0" err="1" smtClean="0"/>
              <a:t>Dripfeed</a:t>
            </a:r>
            <a:r>
              <a:rPr lang="en-US" altLang="ko-KR" sz="2400" dirty="0" smtClean="0"/>
              <a:t> tasks </a:t>
            </a:r>
          </a:p>
          <a:p>
            <a:pPr>
              <a:lnSpc>
                <a:spcPct val="150000"/>
              </a:lnSpc>
            </a:pPr>
            <a:endParaRPr lang="en-US" altLang="ko-KR" sz="2400" dirty="0"/>
          </a:p>
          <a:p>
            <a:pPr marL="0" indent="0">
              <a:lnSpc>
                <a:spcPct val="150000"/>
              </a:lnSpc>
              <a:buNone/>
            </a:pPr>
            <a:r>
              <a:rPr lang="en-US" altLang="ko-KR" sz="2400" dirty="0" smtClean="0"/>
              <a:t>All accumulated in an Online </a:t>
            </a:r>
            <a:r>
              <a:rPr lang="en-US" altLang="ko-KR" sz="2400" dirty="0"/>
              <a:t>platform </a:t>
            </a:r>
            <a:r>
              <a:rPr lang="en-US" altLang="ko-KR" sz="2400" dirty="0" smtClean="0"/>
              <a:t>with a </a:t>
            </a:r>
            <a:r>
              <a:rPr lang="en-US" altLang="ko-KR" sz="2400" dirty="0" smtClean="0">
                <a:solidFill>
                  <a:srgbClr val="FF0000"/>
                </a:solidFill>
              </a:rPr>
              <a:t>site map </a:t>
            </a:r>
            <a:r>
              <a:rPr lang="en-US" altLang="ko-KR" sz="2400" dirty="0" smtClean="0"/>
              <a:t>to locate the right material in context of the whole range with multiple entry points  </a:t>
            </a:r>
            <a:endParaRPr lang="en-US" altLang="ko-KR" sz="2400" dirty="0"/>
          </a:p>
          <a:p>
            <a:pPr>
              <a:lnSpc>
                <a:spcPct val="150000"/>
              </a:lnSpc>
            </a:pPr>
            <a:endParaRPr lang="en-US" altLang="ko-KR" sz="2400" dirty="0" smtClean="0"/>
          </a:p>
          <a:p>
            <a:pPr>
              <a:lnSpc>
                <a:spcPct val="150000"/>
              </a:lnSpc>
            </a:pPr>
            <a:endParaRPr lang="en-US" altLang="ko-KR" sz="2400" dirty="0" smtClean="0"/>
          </a:p>
          <a:p>
            <a:pPr>
              <a:lnSpc>
                <a:spcPct val="150000"/>
              </a:lnSpc>
            </a:pPr>
            <a:endParaRPr lang="en-US" altLang="ko-KR" sz="2400" dirty="0" smtClean="0"/>
          </a:p>
        </p:txBody>
      </p:sp>
    </p:spTree>
    <p:extLst>
      <p:ext uri="{BB962C8B-B14F-4D97-AF65-F5344CB8AC3E}">
        <p14:creationId xmlns:p14="http://schemas.microsoft.com/office/powerpoint/2010/main" val="2427829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0"/>
          </p:nvPr>
        </p:nvSpPr>
        <p:spPr/>
        <p:txBody>
          <a:bodyPr/>
          <a:lstStyle/>
          <a:p>
            <a:r>
              <a:rPr lang="en-GB" b="1" dirty="0" smtClean="0"/>
              <a:t> Technical Format  </a:t>
            </a:r>
            <a:endParaRPr lang="en-GB" b="1" dirty="0"/>
          </a:p>
        </p:txBody>
      </p:sp>
      <p:sp>
        <p:nvSpPr>
          <p:cNvPr id="6" name="내용 개체 틀 2"/>
          <p:cNvSpPr txBox="1">
            <a:spLocks/>
          </p:cNvSpPr>
          <p:nvPr/>
        </p:nvSpPr>
        <p:spPr>
          <a:xfrm>
            <a:off x="323528" y="1052736"/>
            <a:ext cx="8515672" cy="5472608"/>
          </a:xfrm>
          <a:prstGeom prst="rect">
            <a:avLst/>
          </a:prstGeom>
        </p:spPr>
        <p:txBody>
          <a:bodyPr vert="horz" lIns="91440" tIns="45720" rIns="91440" bIns="45720" rtlCol="0">
            <a:normAutofit/>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en-US" altLang="ko-KR" sz="2400" dirty="0" smtClean="0"/>
              <a:t>Where do we host? What platform to use for the online aspect   </a:t>
            </a:r>
          </a:p>
          <a:p>
            <a:pPr>
              <a:lnSpc>
                <a:spcPct val="150000"/>
              </a:lnSpc>
            </a:pPr>
            <a:r>
              <a:rPr lang="en-US" altLang="ko-KR" sz="2400" dirty="0" smtClean="0"/>
              <a:t>Development of website – Sustaining the website </a:t>
            </a:r>
          </a:p>
          <a:p>
            <a:pPr>
              <a:lnSpc>
                <a:spcPct val="150000"/>
              </a:lnSpc>
            </a:pPr>
            <a:r>
              <a:rPr lang="en-US" altLang="ko-KR" sz="2400" dirty="0" smtClean="0"/>
              <a:t>Daily maintenance of structure – Keeping it alive with marketing and community building </a:t>
            </a:r>
          </a:p>
          <a:p>
            <a:pPr>
              <a:lnSpc>
                <a:spcPct val="150000"/>
              </a:lnSpc>
            </a:pPr>
            <a:r>
              <a:rPr lang="en-US" altLang="ko-KR" sz="2400" dirty="0" smtClean="0"/>
              <a:t>To maintain quality of data and efficiency of producing results </a:t>
            </a:r>
          </a:p>
          <a:p>
            <a:pPr>
              <a:lnSpc>
                <a:spcPct val="150000"/>
              </a:lnSpc>
            </a:pPr>
            <a:r>
              <a:rPr lang="en-US" altLang="ko-KR" sz="2400" dirty="0" smtClean="0"/>
              <a:t>Lifespan of platform </a:t>
            </a:r>
          </a:p>
          <a:p>
            <a:pPr>
              <a:lnSpc>
                <a:spcPct val="150000"/>
              </a:lnSpc>
            </a:pPr>
            <a:endParaRPr lang="en-US" altLang="ko-KR" sz="2400" dirty="0" smtClean="0"/>
          </a:p>
          <a:p>
            <a:pPr>
              <a:lnSpc>
                <a:spcPct val="150000"/>
              </a:lnSpc>
            </a:pPr>
            <a:endParaRPr lang="en-US" altLang="ko-KR" sz="2400" dirty="0" smtClean="0"/>
          </a:p>
        </p:txBody>
      </p:sp>
    </p:spTree>
    <p:extLst>
      <p:ext uri="{BB962C8B-B14F-4D97-AF65-F5344CB8AC3E}">
        <p14:creationId xmlns:p14="http://schemas.microsoft.com/office/powerpoint/2010/main" val="10107081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0"/>
          </p:nvPr>
        </p:nvSpPr>
        <p:spPr/>
        <p:txBody>
          <a:bodyPr/>
          <a:lstStyle/>
          <a:p>
            <a:r>
              <a:rPr lang="en-GB" b="1" dirty="0" smtClean="0"/>
              <a:t> Keeping it Alive </a:t>
            </a:r>
            <a:endParaRPr lang="en-GB" b="1" dirty="0"/>
          </a:p>
        </p:txBody>
      </p:sp>
      <p:sp>
        <p:nvSpPr>
          <p:cNvPr id="5" name="내용 개체 틀 2"/>
          <p:cNvSpPr txBox="1">
            <a:spLocks/>
          </p:cNvSpPr>
          <p:nvPr/>
        </p:nvSpPr>
        <p:spPr>
          <a:xfrm>
            <a:off x="304800" y="1556792"/>
            <a:ext cx="8515672" cy="3528392"/>
          </a:xfrm>
          <a:prstGeom prst="rect">
            <a:avLst/>
          </a:prstGeom>
        </p:spPr>
        <p:txBody>
          <a:bodyPr vert="horz" lIns="91440" tIns="45720" rIns="91440" bIns="45720" rtlCol="0">
            <a:normAutofit/>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en-US" altLang="ko-KR" sz="2400" dirty="0" smtClean="0"/>
              <a:t>Promoting the use of content </a:t>
            </a:r>
          </a:p>
          <a:p>
            <a:pPr>
              <a:lnSpc>
                <a:spcPct val="150000"/>
              </a:lnSpc>
            </a:pPr>
            <a:r>
              <a:rPr lang="en-US" altLang="ko-KR" sz="2400" dirty="0" smtClean="0"/>
              <a:t>Feeding in new content </a:t>
            </a:r>
          </a:p>
          <a:p>
            <a:pPr>
              <a:lnSpc>
                <a:spcPct val="150000"/>
              </a:lnSpc>
            </a:pPr>
            <a:r>
              <a:rPr lang="en-US" altLang="ko-KR" sz="2400" dirty="0" smtClean="0"/>
              <a:t>Long term maintenance of platform </a:t>
            </a:r>
          </a:p>
          <a:p>
            <a:pPr lvl="1">
              <a:lnSpc>
                <a:spcPct val="150000"/>
              </a:lnSpc>
            </a:pPr>
            <a:r>
              <a:rPr lang="en-US" altLang="ko-KR" sz="2000" dirty="0" smtClean="0"/>
              <a:t>Human, financial, technical resources</a:t>
            </a:r>
          </a:p>
          <a:p>
            <a:pPr lvl="1">
              <a:lnSpc>
                <a:spcPct val="150000"/>
              </a:lnSpc>
            </a:pPr>
            <a:r>
              <a:rPr lang="en-US" altLang="ko-KR" sz="2000" dirty="0" smtClean="0"/>
              <a:t>In house, outsourced  </a:t>
            </a:r>
          </a:p>
          <a:p>
            <a:pPr>
              <a:lnSpc>
                <a:spcPct val="150000"/>
              </a:lnSpc>
            </a:pPr>
            <a:endParaRPr lang="en-US" altLang="ko-KR" sz="2000" dirty="0" smtClean="0"/>
          </a:p>
          <a:p>
            <a:pPr>
              <a:lnSpc>
                <a:spcPct val="150000"/>
              </a:lnSpc>
            </a:pPr>
            <a:endParaRPr lang="en-US" altLang="ko-KR" sz="2400" dirty="0" smtClean="0"/>
          </a:p>
        </p:txBody>
      </p:sp>
    </p:spTree>
    <p:extLst>
      <p:ext uri="{BB962C8B-B14F-4D97-AF65-F5344CB8AC3E}">
        <p14:creationId xmlns:p14="http://schemas.microsoft.com/office/powerpoint/2010/main" val="13304797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0"/>
          </p:nvPr>
        </p:nvSpPr>
        <p:spPr/>
        <p:txBody>
          <a:bodyPr/>
          <a:lstStyle/>
          <a:p>
            <a:r>
              <a:rPr lang="en-GB" b="1" dirty="0" smtClean="0"/>
              <a:t> Community Building </a:t>
            </a:r>
            <a:endParaRPr lang="en-GB" b="1" dirty="0"/>
          </a:p>
        </p:txBody>
      </p:sp>
      <p:sp>
        <p:nvSpPr>
          <p:cNvPr id="6" name="내용 개체 틀 2"/>
          <p:cNvSpPr txBox="1">
            <a:spLocks/>
          </p:cNvSpPr>
          <p:nvPr/>
        </p:nvSpPr>
        <p:spPr>
          <a:xfrm>
            <a:off x="323528" y="1052736"/>
            <a:ext cx="8515672" cy="5472608"/>
          </a:xfrm>
          <a:prstGeom prst="rect">
            <a:avLst/>
          </a:prstGeom>
        </p:spPr>
        <p:txBody>
          <a:bodyPr vert="horz" lIns="91440" tIns="45720" rIns="91440" bIns="45720" rtlCol="0">
            <a:normAutofit/>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endParaRPr lang="en-US" altLang="ko-KR" sz="2400" dirty="0" smtClean="0"/>
          </a:p>
          <a:p>
            <a:pPr>
              <a:lnSpc>
                <a:spcPct val="150000"/>
              </a:lnSpc>
            </a:pPr>
            <a:r>
              <a:rPr lang="en-US" altLang="ko-KR" sz="2400" dirty="0" smtClean="0"/>
              <a:t>Building a community before the platform </a:t>
            </a:r>
          </a:p>
          <a:p>
            <a:pPr lvl="1">
              <a:lnSpc>
                <a:spcPct val="150000"/>
              </a:lnSpc>
            </a:pPr>
            <a:r>
              <a:rPr lang="en-US" altLang="ko-KR" sz="2000" dirty="0" smtClean="0"/>
              <a:t>Use existing social networking platforms (</a:t>
            </a:r>
            <a:r>
              <a:rPr lang="en-US" altLang="ko-KR" sz="2000" dirty="0" err="1" smtClean="0"/>
              <a:t>facebook</a:t>
            </a:r>
            <a:r>
              <a:rPr lang="en-US" altLang="ko-KR" sz="2000" dirty="0" smtClean="0"/>
              <a:t>, linked in..) </a:t>
            </a:r>
          </a:p>
          <a:p>
            <a:pPr>
              <a:lnSpc>
                <a:spcPct val="150000"/>
              </a:lnSpc>
            </a:pPr>
            <a:r>
              <a:rPr lang="en-US" altLang="ko-KR" sz="2400" dirty="0" smtClean="0"/>
              <a:t>Two way communication </a:t>
            </a:r>
          </a:p>
          <a:p>
            <a:pPr lvl="1">
              <a:lnSpc>
                <a:spcPct val="150000"/>
              </a:lnSpc>
            </a:pPr>
            <a:r>
              <a:rPr lang="en-US" altLang="ko-KR" sz="2000" dirty="0" smtClean="0"/>
              <a:t>Community to contribute to building the website </a:t>
            </a:r>
          </a:p>
          <a:p>
            <a:pPr lvl="1">
              <a:lnSpc>
                <a:spcPct val="150000"/>
              </a:lnSpc>
            </a:pPr>
            <a:r>
              <a:rPr lang="en-US" altLang="ko-KR" sz="2000" dirty="0" smtClean="0"/>
              <a:t>Marketing the content to the community to promote the use of website  </a:t>
            </a:r>
          </a:p>
          <a:p>
            <a:pPr>
              <a:lnSpc>
                <a:spcPct val="150000"/>
              </a:lnSpc>
            </a:pPr>
            <a:endParaRPr lang="en-US" altLang="ko-KR" sz="2400" dirty="0" smtClean="0"/>
          </a:p>
          <a:p>
            <a:pPr>
              <a:lnSpc>
                <a:spcPct val="150000"/>
              </a:lnSpc>
            </a:pPr>
            <a:endParaRPr lang="en-US" altLang="ko-KR" sz="2400" dirty="0" smtClean="0"/>
          </a:p>
        </p:txBody>
      </p:sp>
    </p:spTree>
    <p:extLst>
      <p:ext uri="{BB962C8B-B14F-4D97-AF65-F5344CB8AC3E}">
        <p14:creationId xmlns:p14="http://schemas.microsoft.com/office/powerpoint/2010/main" val="3710338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2A3596F3-2FCA-4215-8F8E-53BF6778A641}"/>
              </a:ext>
            </a:extLst>
          </p:cNvPr>
          <p:cNvSpPr>
            <a:spLocks noGrp="1"/>
          </p:cNvSpPr>
          <p:nvPr>
            <p:ph sz="half" idx="1"/>
          </p:nvPr>
        </p:nvSpPr>
        <p:spPr>
          <a:xfrm>
            <a:off x="397739" y="1225255"/>
            <a:ext cx="8201314" cy="4351338"/>
          </a:xfrm>
        </p:spPr>
        <p:txBody>
          <a:bodyPr>
            <a:normAutofit/>
          </a:bodyPr>
          <a:lstStyle/>
          <a:p>
            <a:pPr marL="0" indent="0">
              <a:lnSpc>
                <a:spcPts val="2700"/>
              </a:lnSpc>
              <a:buNone/>
            </a:pPr>
            <a:r>
              <a:rPr lang="en-GB" altLang="en-US" sz="2000" dirty="0">
                <a:latin typeface="Arial" pitchFamily="34" charset="0"/>
                <a:cs typeface="Arial" pitchFamily="34" charset="0"/>
              </a:rPr>
              <a:t>The </a:t>
            </a:r>
            <a:r>
              <a:rPr lang="en-GB" altLang="en-US" sz="2000" dirty="0" smtClean="0">
                <a:latin typeface="Arial" pitchFamily="34" charset="0"/>
                <a:cs typeface="Arial" pitchFamily="34" charset="0"/>
              </a:rPr>
              <a:t>Convention </a:t>
            </a:r>
            <a:r>
              <a:rPr lang="en-GB" altLang="en-US" sz="2000" dirty="0">
                <a:latin typeface="Arial" pitchFamily="34" charset="0"/>
                <a:cs typeface="Arial" pitchFamily="34" charset="0"/>
              </a:rPr>
              <a:t>is profoundly original in that it </a:t>
            </a:r>
            <a:r>
              <a:rPr lang="en-GB" altLang="en-US" sz="2000" b="1" dirty="0">
                <a:solidFill>
                  <a:srgbClr val="FF0000"/>
                </a:solidFill>
                <a:latin typeface="Arial" pitchFamily="34" charset="0"/>
                <a:cs typeface="Arial" pitchFamily="34" charset="0"/>
              </a:rPr>
              <a:t>links together the conservation of nature and culture</a:t>
            </a:r>
            <a:r>
              <a:rPr lang="en-GB" altLang="en-US" sz="2000" dirty="0">
                <a:latin typeface="Arial" pitchFamily="34" charset="0"/>
                <a:cs typeface="Arial" pitchFamily="34" charset="0"/>
              </a:rPr>
              <a:t>, thus challenging the limited perception that nature and culture are in opposition. </a:t>
            </a:r>
            <a:r>
              <a:rPr lang="en-GB" altLang="en-US" sz="2000" b="1" dirty="0">
                <a:solidFill>
                  <a:srgbClr val="FF0000"/>
                </a:solidFill>
                <a:latin typeface="Arial" pitchFamily="34" charset="0"/>
                <a:cs typeface="Arial" pitchFamily="34" charset="0"/>
              </a:rPr>
              <a:t>Nature and culture are </a:t>
            </a:r>
            <a:r>
              <a:rPr lang="en-GB" altLang="en-US" sz="2000" b="1" dirty="0" smtClean="0">
                <a:solidFill>
                  <a:srgbClr val="FF0000"/>
                </a:solidFill>
                <a:latin typeface="Arial" pitchFamily="34" charset="0"/>
                <a:cs typeface="Arial" pitchFamily="34" charset="0"/>
              </a:rPr>
              <a:t>complementary, inseparable and interdependent</a:t>
            </a:r>
            <a:r>
              <a:rPr lang="en-GB" altLang="en-US" sz="2000" dirty="0" smtClean="0">
                <a:latin typeface="Arial" pitchFamily="34" charset="0"/>
                <a:cs typeface="Arial" pitchFamily="34" charset="0"/>
              </a:rPr>
              <a:t>, </a:t>
            </a:r>
            <a:r>
              <a:rPr lang="en-GB" altLang="en-US" sz="2000" dirty="0">
                <a:latin typeface="Arial" pitchFamily="34" charset="0"/>
                <a:cs typeface="Arial" pitchFamily="34" charset="0"/>
              </a:rPr>
              <a:t>the cultural identity of different </a:t>
            </a:r>
            <a:r>
              <a:rPr lang="en-GB" altLang="en-US" sz="2000" b="1" dirty="0">
                <a:solidFill>
                  <a:srgbClr val="FF0000"/>
                </a:solidFill>
                <a:latin typeface="Arial" pitchFamily="34" charset="0"/>
                <a:cs typeface="Arial" pitchFamily="34" charset="0"/>
              </a:rPr>
              <a:t>people</a:t>
            </a:r>
            <a:r>
              <a:rPr lang="en-GB" altLang="en-US" sz="2000" dirty="0">
                <a:latin typeface="Arial" pitchFamily="34" charset="0"/>
                <a:cs typeface="Arial" pitchFamily="34" charset="0"/>
              </a:rPr>
              <a:t> having being forged in the environment in which they lived. Just as the creative works of humankind are often inspired by the beauty of their natural surroundings, some of the most spectacular natural sites bear the imprint of centuries of human </a:t>
            </a:r>
            <a:r>
              <a:rPr lang="en-GB" altLang="en-US" sz="2000" dirty="0" smtClean="0">
                <a:latin typeface="Arial" pitchFamily="34" charset="0"/>
                <a:cs typeface="Arial" pitchFamily="34" charset="0"/>
              </a:rPr>
              <a:t>activity. </a:t>
            </a:r>
            <a:endParaRPr lang="en-GB" altLang="en-US" sz="2000" dirty="0">
              <a:latin typeface="Arial" pitchFamily="34" charset="0"/>
              <a:cs typeface="Arial" pitchFamily="34" charset="0"/>
            </a:endParaRPr>
          </a:p>
          <a:p>
            <a:pPr>
              <a:lnSpc>
                <a:spcPct val="100000"/>
              </a:lnSpc>
            </a:pPr>
            <a:endParaRPr lang="en-US" sz="2100" dirty="0">
              <a:latin typeface="Arial" pitchFamily="34" charset="0"/>
              <a:cs typeface="Arial" pitchFamily="34" charset="0"/>
            </a:endParaRPr>
          </a:p>
        </p:txBody>
      </p:sp>
      <p:sp>
        <p:nvSpPr>
          <p:cNvPr id="4" name="Subtitle 3"/>
          <p:cNvSpPr>
            <a:spLocks noGrp="1"/>
          </p:cNvSpPr>
          <p:nvPr>
            <p:ph type="subTitle" idx="10"/>
          </p:nvPr>
        </p:nvSpPr>
        <p:spPr/>
        <p:txBody>
          <a:bodyPr>
            <a:normAutofit/>
          </a:bodyPr>
          <a:lstStyle/>
          <a:p>
            <a:r>
              <a:rPr lang="en-GB" sz="3000" b="1" dirty="0" smtClean="0">
                <a:solidFill>
                  <a:prstClr val="white"/>
                </a:solidFill>
              </a:rPr>
              <a:t> </a:t>
            </a:r>
            <a:r>
              <a:rPr lang="en-GB" altLang="en-US" sz="3000" b="1" dirty="0" smtClean="0">
                <a:solidFill>
                  <a:srgbClr val="FFFFFF"/>
                </a:solidFill>
              </a:rPr>
              <a:t>World Heritage Convention</a:t>
            </a:r>
            <a:endParaRPr lang="en-GB" sz="3000" b="1" dirty="0"/>
          </a:p>
        </p:txBody>
      </p:sp>
      <p:pic>
        <p:nvPicPr>
          <p:cNvPr id="6" name="Picture 2" descr="Val_D%27Orcia1">
            <a:extLst>
              <a:ext uri="{FF2B5EF4-FFF2-40B4-BE49-F238E27FC236}">
                <a16:creationId xmlns:a16="http://schemas.microsoft.com/office/drawing/2014/main" id="{7E62C7C8-E018-48A0-A37E-87CBD240D2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352" y="4707290"/>
            <a:ext cx="8839200" cy="175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0"/>
          </p:nvPr>
        </p:nvSpPr>
        <p:spPr/>
        <p:txBody>
          <a:bodyPr>
            <a:normAutofit/>
          </a:bodyPr>
          <a:lstStyle/>
          <a:p>
            <a:r>
              <a:rPr lang="en-GB" sz="3000" b="1" dirty="0" smtClean="0"/>
              <a:t> Online learning research  </a:t>
            </a:r>
            <a:endParaRPr lang="en-GB" sz="3000" b="1" dirty="0"/>
          </a:p>
        </p:txBody>
      </p:sp>
      <p:graphicFrame>
        <p:nvGraphicFramePr>
          <p:cNvPr id="11" name="Table 10"/>
          <p:cNvGraphicFramePr>
            <a:graphicFrameLocks noGrp="1"/>
          </p:cNvGraphicFramePr>
          <p:nvPr>
            <p:extLst>
              <p:ext uri="{D42A27DB-BD31-4B8C-83A1-F6EECF244321}">
                <p14:modId xmlns:p14="http://schemas.microsoft.com/office/powerpoint/2010/main" val="2933891837"/>
              </p:ext>
            </p:extLst>
          </p:nvPr>
        </p:nvGraphicFramePr>
        <p:xfrm>
          <a:off x="165367" y="904673"/>
          <a:ext cx="8861900" cy="3540866"/>
        </p:xfrm>
        <a:graphic>
          <a:graphicData uri="http://schemas.openxmlformats.org/drawingml/2006/table">
            <a:tbl>
              <a:tblPr firstRow="1" bandRow="1">
                <a:tableStyleId>{F5AB1C69-6EDB-4FF4-983F-18BD219EF322}</a:tableStyleId>
              </a:tblPr>
              <a:tblGrid>
                <a:gridCol w="4430950">
                  <a:extLst>
                    <a:ext uri="{9D8B030D-6E8A-4147-A177-3AD203B41FA5}">
                      <a16:colId xmlns:a16="http://schemas.microsoft.com/office/drawing/2014/main" val="1715437785"/>
                    </a:ext>
                  </a:extLst>
                </a:gridCol>
                <a:gridCol w="4430950">
                  <a:extLst>
                    <a:ext uri="{9D8B030D-6E8A-4147-A177-3AD203B41FA5}">
                      <a16:colId xmlns:a16="http://schemas.microsoft.com/office/drawing/2014/main" val="2780738310"/>
                    </a:ext>
                  </a:extLst>
                </a:gridCol>
              </a:tblGrid>
              <a:tr h="368360">
                <a:tc>
                  <a:txBody>
                    <a:bodyPr/>
                    <a:lstStyle/>
                    <a:p>
                      <a:pPr algn="ctr"/>
                      <a:r>
                        <a:rPr lang="en-GB" sz="1500" dirty="0" smtClean="0"/>
                        <a:t>ORGANISATION/COURSE</a:t>
                      </a:r>
                      <a:endParaRPr lang="en-GB" sz="1500" dirty="0"/>
                    </a:p>
                  </a:txBody>
                  <a:tcPr marL="68580" marR="68580" marT="34290" marB="34290" anchor="ctr"/>
                </a:tc>
                <a:tc>
                  <a:txBody>
                    <a:bodyPr/>
                    <a:lstStyle/>
                    <a:p>
                      <a:pPr algn="ctr"/>
                      <a:r>
                        <a:rPr lang="en-GB" sz="1500" dirty="0" smtClean="0"/>
                        <a:t>PLATFORM </a:t>
                      </a:r>
                      <a:endParaRPr lang="en-GB" sz="1500" dirty="0"/>
                    </a:p>
                  </a:txBody>
                  <a:tcPr marL="68580" marR="68580" marT="34290" marB="34290" anchor="ctr"/>
                </a:tc>
                <a:extLst>
                  <a:ext uri="{0D108BD9-81ED-4DB2-BD59-A6C34878D82A}">
                    <a16:rowId xmlns:a16="http://schemas.microsoft.com/office/drawing/2014/main" val="2242301617"/>
                  </a:ext>
                </a:extLst>
              </a:tr>
              <a:tr h="544286">
                <a:tc>
                  <a:txBody>
                    <a:bodyPr/>
                    <a:lstStyle/>
                    <a:p>
                      <a:r>
                        <a:rPr lang="en-GB" sz="1400" dirty="0" smtClean="0"/>
                        <a:t>UNITAR </a:t>
                      </a:r>
                      <a:r>
                        <a:rPr lang="en-GB" sz="1200" dirty="0" smtClean="0"/>
                        <a:t>(United Nations Institute for Training and Research)</a:t>
                      </a:r>
                      <a:endParaRPr lang="en-GB" sz="1200" dirty="0"/>
                    </a:p>
                  </a:txBody>
                  <a:tcPr marL="68580" marR="68580" marT="34290" marB="34290" anchor="ctr"/>
                </a:tc>
                <a:tc>
                  <a:txBody>
                    <a:bodyPr/>
                    <a:lstStyle/>
                    <a:p>
                      <a:r>
                        <a:rPr lang="en-GB" sz="1400" dirty="0" smtClean="0"/>
                        <a:t>Moodle*</a:t>
                      </a:r>
                      <a:endParaRPr lang="en-GB" sz="1400" dirty="0"/>
                    </a:p>
                  </a:txBody>
                  <a:tcPr marL="68580" marR="68580" marT="34290" marB="34290" anchor="ctr"/>
                </a:tc>
                <a:extLst>
                  <a:ext uri="{0D108BD9-81ED-4DB2-BD59-A6C34878D82A}">
                    <a16:rowId xmlns:a16="http://schemas.microsoft.com/office/drawing/2014/main" val="216638421"/>
                  </a:ext>
                </a:extLst>
              </a:tr>
              <a:tr h="577112">
                <a:tc>
                  <a:txBody>
                    <a:bodyPr/>
                    <a:lstStyle/>
                    <a:p>
                      <a:r>
                        <a:rPr lang="en-GB" sz="1400" dirty="0" smtClean="0"/>
                        <a:t>Tourism Management at UNESCO</a:t>
                      </a:r>
                      <a:r>
                        <a:rPr lang="en-GB" sz="1400" baseline="0" dirty="0" smtClean="0"/>
                        <a:t> </a:t>
                      </a:r>
                      <a:r>
                        <a:rPr lang="en-GB" sz="1400" dirty="0" smtClean="0"/>
                        <a:t>World Heritage Sites</a:t>
                      </a:r>
                      <a:endParaRPr lang="en-GB" sz="1400" dirty="0"/>
                    </a:p>
                  </a:txBody>
                  <a:tcPr marL="68580" marR="68580" marT="34290" marB="34290" anchor="ctr"/>
                </a:tc>
                <a:tc>
                  <a:txBody>
                    <a:bodyPr/>
                    <a:lstStyle/>
                    <a:p>
                      <a:r>
                        <a:rPr lang="en-GB" sz="1400" dirty="0" smtClean="0"/>
                        <a:t>FUN (FRANCE UNIVERSITE NUMERIQUE)*</a:t>
                      </a:r>
                      <a:endParaRPr lang="en-GB" sz="1400" dirty="0"/>
                    </a:p>
                  </a:txBody>
                  <a:tcPr marL="68580" marR="68580" marT="34290" marB="34290" anchor="ctr"/>
                </a:tc>
                <a:extLst>
                  <a:ext uri="{0D108BD9-81ED-4DB2-BD59-A6C34878D82A}">
                    <a16:rowId xmlns:a16="http://schemas.microsoft.com/office/drawing/2014/main" val="2542949451"/>
                  </a:ext>
                </a:extLst>
              </a:tr>
              <a:tr h="512777">
                <a:tc>
                  <a:txBody>
                    <a:bodyPr/>
                    <a:lstStyle/>
                    <a:p>
                      <a:r>
                        <a:rPr lang="en-GB" sz="1400" dirty="0" smtClean="0"/>
                        <a:t>PAPACO</a:t>
                      </a:r>
                      <a:r>
                        <a:rPr lang="en-GB" sz="1400" baseline="0" dirty="0" smtClean="0"/>
                        <a:t> </a:t>
                      </a:r>
                      <a:endParaRPr lang="en-GB" sz="1400" dirty="0"/>
                    </a:p>
                  </a:txBody>
                  <a:tcPr marL="68580" marR="68580" marT="34290" marB="34290" anchor="ctr"/>
                </a:tc>
                <a:tc>
                  <a:txBody>
                    <a:bodyPr/>
                    <a:lstStyle/>
                    <a:p>
                      <a:r>
                        <a:rPr lang="en-GB" sz="1400" dirty="0" smtClean="0"/>
                        <a:t>Courseware</a:t>
                      </a:r>
                      <a:r>
                        <a:rPr lang="en-GB" sz="1400" baseline="0" dirty="0" smtClean="0"/>
                        <a:t>*</a:t>
                      </a:r>
                      <a:endParaRPr lang="en-GB" sz="1400" dirty="0"/>
                    </a:p>
                  </a:txBody>
                  <a:tcPr marL="68580" marR="68580" marT="34290" marB="34290" anchor="ctr"/>
                </a:tc>
                <a:extLst>
                  <a:ext uri="{0D108BD9-81ED-4DB2-BD59-A6C34878D82A}">
                    <a16:rowId xmlns:a16="http://schemas.microsoft.com/office/drawing/2014/main" val="4176424079"/>
                  </a:ext>
                </a:extLst>
              </a:tr>
              <a:tr h="512777">
                <a:tc>
                  <a:txBody>
                    <a:bodyPr/>
                    <a:lstStyle/>
                    <a:p>
                      <a:r>
                        <a:rPr lang="en-GB" sz="1400" dirty="0" smtClean="0"/>
                        <a:t>FAO E-LEARNING </a:t>
                      </a:r>
                      <a:endParaRPr lang="en-GB" sz="1400" dirty="0"/>
                    </a:p>
                  </a:txBody>
                  <a:tcPr marL="68580" marR="68580" marT="34290" marB="34290" anchor="ctr"/>
                </a:tc>
                <a:tc>
                  <a:txBody>
                    <a:bodyPr/>
                    <a:lstStyle/>
                    <a:p>
                      <a:r>
                        <a:rPr lang="en-GB" sz="1400" dirty="0" smtClean="0"/>
                        <a:t>FAO</a:t>
                      </a:r>
                      <a:r>
                        <a:rPr lang="en-GB" sz="1400" baseline="0" dirty="0" smtClean="0"/>
                        <a:t> E-Learning Platform</a:t>
                      </a:r>
                      <a:endParaRPr lang="en-GB" sz="1400" dirty="0"/>
                    </a:p>
                  </a:txBody>
                  <a:tcPr marL="68580" marR="68580" marT="34290" marB="34290" anchor="ctr"/>
                </a:tc>
                <a:extLst>
                  <a:ext uri="{0D108BD9-81ED-4DB2-BD59-A6C34878D82A}">
                    <a16:rowId xmlns:a16="http://schemas.microsoft.com/office/drawing/2014/main" val="2448108377"/>
                  </a:ext>
                </a:extLst>
              </a:tr>
              <a:tr h="512777">
                <a:tc>
                  <a:txBody>
                    <a:bodyPr/>
                    <a:lstStyle/>
                    <a:p>
                      <a:r>
                        <a:rPr lang="en-GB" sz="1400" dirty="0" smtClean="0"/>
                        <a:t>THE</a:t>
                      </a:r>
                      <a:r>
                        <a:rPr lang="en-GB" sz="1400" baseline="0" dirty="0" smtClean="0"/>
                        <a:t> LENS</a:t>
                      </a:r>
                      <a:endParaRPr lang="en-GB" sz="1400" dirty="0"/>
                    </a:p>
                  </a:txBody>
                  <a:tcPr marL="68580" marR="68580" marT="34290" marB="34290" anchor="ctr"/>
                </a:tc>
                <a:tc>
                  <a:txBody>
                    <a:bodyPr/>
                    <a:lstStyle/>
                    <a:p>
                      <a:r>
                        <a:rPr lang="en-GB" sz="1400" dirty="0" smtClean="0"/>
                        <a:t>UNESCO Website</a:t>
                      </a:r>
                      <a:endParaRPr lang="en-GB" sz="1400" dirty="0"/>
                    </a:p>
                  </a:txBody>
                  <a:tcPr marL="68580" marR="68580" marT="34290" marB="34290" anchor="ctr"/>
                </a:tc>
                <a:extLst>
                  <a:ext uri="{0D108BD9-81ED-4DB2-BD59-A6C34878D82A}">
                    <a16:rowId xmlns:a16="http://schemas.microsoft.com/office/drawing/2014/main" val="646330071"/>
                  </a:ext>
                </a:extLst>
              </a:tr>
              <a:tr h="512777">
                <a:tc>
                  <a:txBody>
                    <a:bodyPr/>
                    <a:lstStyle/>
                    <a:p>
                      <a:r>
                        <a:rPr lang="en-GB" sz="1400" dirty="0" smtClean="0"/>
                        <a:t>PANORAMA</a:t>
                      </a:r>
                      <a:r>
                        <a:rPr lang="en-GB" sz="1400" baseline="0" dirty="0" smtClean="0"/>
                        <a:t> Webinars</a:t>
                      </a:r>
                      <a:endParaRPr lang="en-GB" sz="1400" dirty="0"/>
                    </a:p>
                  </a:txBody>
                  <a:tcPr marL="68580" marR="68580" marT="34290" marB="34290" anchor="ctr"/>
                </a:tc>
                <a:tc>
                  <a:txBody>
                    <a:bodyPr/>
                    <a:lstStyle/>
                    <a:p>
                      <a:r>
                        <a:rPr lang="en-GB" sz="1400" dirty="0" smtClean="0"/>
                        <a:t> Panorama</a:t>
                      </a:r>
                      <a:r>
                        <a:rPr lang="en-GB" sz="1400" baseline="0" dirty="0" smtClean="0"/>
                        <a:t> website/GoToMeeting/</a:t>
                      </a:r>
                      <a:r>
                        <a:rPr lang="en-GB" sz="1400" dirty="0" err="1" smtClean="0"/>
                        <a:t>Youtube</a:t>
                      </a:r>
                      <a:endParaRPr lang="en-GB" sz="1400" dirty="0"/>
                    </a:p>
                  </a:txBody>
                  <a:tcPr marL="68580" marR="68580" marT="34290" marB="34290" anchor="ctr"/>
                </a:tc>
                <a:extLst>
                  <a:ext uri="{0D108BD9-81ED-4DB2-BD59-A6C34878D82A}">
                    <a16:rowId xmlns:a16="http://schemas.microsoft.com/office/drawing/2014/main" val="982885392"/>
                  </a:ext>
                </a:extLst>
              </a:tr>
            </a:tbl>
          </a:graphicData>
        </a:graphic>
      </p:graphicFrame>
      <p:sp>
        <p:nvSpPr>
          <p:cNvPr id="12" name="TextBox 11"/>
          <p:cNvSpPr txBox="1"/>
          <p:nvPr/>
        </p:nvSpPr>
        <p:spPr>
          <a:xfrm>
            <a:off x="452602" y="4814880"/>
            <a:ext cx="7992687" cy="1338828"/>
          </a:xfrm>
          <a:prstGeom prst="rect">
            <a:avLst/>
          </a:prstGeom>
          <a:noFill/>
        </p:spPr>
        <p:txBody>
          <a:bodyPr wrap="square" rtlCol="0">
            <a:spAutoFit/>
          </a:bodyPr>
          <a:lstStyle/>
          <a:p>
            <a:r>
              <a:rPr lang="en-GB" sz="1350" dirty="0"/>
              <a:t>Several institutions are currently using BLACKBOARD* and FUTURE LEARN*.</a:t>
            </a:r>
          </a:p>
          <a:p>
            <a:r>
              <a:rPr lang="en-GB" sz="1350" dirty="0"/>
              <a:t>While the former is accessible only through formal registration by the course organizers, Future Learn offers free courses that are open to everyone.</a:t>
            </a:r>
          </a:p>
          <a:p>
            <a:endParaRPr lang="en-GB" sz="1350" dirty="0"/>
          </a:p>
          <a:p>
            <a:endParaRPr lang="en-GB" sz="1350" dirty="0"/>
          </a:p>
          <a:p>
            <a:r>
              <a:rPr lang="en-GB" sz="1350" dirty="0"/>
              <a:t>*: digital education platforms that offer courses by different universities and institutions</a:t>
            </a:r>
          </a:p>
        </p:txBody>
      </p:sp>
    </p:spTree>
    <p:extLst>
      <p:ext uri="{BB962C8B-B14F-4D97-AF65-F5344CB8AC3E}">
        <p14:creationId xmlns:p14="http://schemas.microsoft.com/office/powerpoint/2010/main" val="7556597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부제목 3"/>
          <p:cNvSpPr>
            <a:spLocks noGrp="1"/>
          </p:cNvSpPr>
          <p:nvPr>
            <p:ph type="subTitle" idx="10"/>
          </p:nvPr>
        </p:nvSpPr>
        <p:spPr/>
        <p:txBody>
          <a:bodyPr>
            <a:normAutofit/>
          </a:bodyPr>
          <a:lstStyle/>
          <a:p>
            <a:r>
              <a:rPr lang="en-US" altLang="ko-KR" sz="3000" b="1" dirty="0" smtClean="0"/>
              <a:t> Recent Activities </a:t>
            </a:r>
            <a:endParaRPr lang="ko-KR" altLang="en-US" sz="3000" b="1" dirty="0"/>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8692" t="10414" r="13520" b="20245"/>
          <a:stretch/>
        </p:blipFill>
        <p:spPr>
          <a:xfrm>
            <a:off x="217248" y="2521062"/>
            <a:ext cx="1923046" cy="1285676"/>
          </a:xfrm>
          <a:prstGeom prst="rect">
            <a:avLst/>
          </a:prstGeom>
        </p:spPr>
      </p:pic>
      <p:sp>
        <p:nvSpPr>
          <p:cNvPr id="20" name="Rectangle 19"/>
          <p:cNvSpPr/>
          <p:nvPr/>
        </p:nvSpPr>
        <p:spPr>
          <a:xfrm>
            <a:off x="2350845" y="2457835"/>
            <a:ext cx="6507804" cy="134890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Workshop on Resilience, Climate Change and Disaster Risk Management  </a:t>
            </a:r>
          </a:p>
          <a:p>
            <a:pPr algn="ctr"/>
            <a:endParaRPr lang="en-GB" sz="500" dirty="0" smtClean="0">
              <a:solidFill>
                <a:schemeClr val="tx1"/>
              </a:solidFill>
            </a:endParaRPr>
          </a:p>
          <a:p>
            <a:pPr algn="ctr"/>
            <a:r>
              <a:rPr lang="en-GB" dirty="0" smtClean="0">
                <a:solidFill>
                  <a:schemeClr val="tx1"/>
                </a:solidFill>
              </a:rPr>
              <a:t>4-6 June 2018</a:t>
            </a:r>
          </a:p>
          <a:p>
            <a:pPr algn="ctr"/>
            <a:r>
              <a:rPr lang="en-GB" dirty="0" smtClean="0">
                <a:solidFill>
                  <a:schemeClr val="tx1"/>
                </a:solidFill>
              </a:rPr>
              <a:t>ICCROM </a:t>
            </a:r>
            <a:endParaRPr lang="en-GB" dirty="0">
              <a:solidFill>
                <a:schemeClr val="tx1"/>
              </a:solidFill>
            </a:endParaRPr>
          </a:p>
        </p:txBody>
      </p:sp>
      <p:sp>
        <p:nvSpPr>
          <p:cNvPr id="16" name="Rectangle 15"/>
          <p:cNvSpPr/>
          <p:nvPr/>
        </p:nvSpPr>
        <p:spPr>
          <a:xfrm>
            <a:off x="2354090" y="1031120"/>
            <a:ext cx="6507804" cy="13489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Enhancing our Heritage Toolkit application </a:t>
            </a:r>
          </a:p>
          <a:p>
            <a:pPr algn="ctr"/>
            <a:endParaRPr lang="en-GB" sz="500" dirty="0" smtClean="0"/>
          </a:p>
          <a:p>
            <a:pPr algn="ctr"/>
            <a:r>
              <a:rPr lang="en-GB" dirty="0" smtClean="0"/>
              <a:t>April 2018 – Jan 2019</a:t>
            </a:r>
          </a:p>
          <a:p>
            <a:pPr algn="ctr"/>
            <a:r>
              <a:rPr lang="en-GB" dirty="0" smtClean="0"/>
              <a:t>ARC-WH, 12 WH sites in the Arab region </a:t>
            </a:r>
            <a:endParaRPr lang="en-GB" dirty="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0015" t="19508" r="9445" b="27049"/>
          <a:stretch/>
        </p:blipFill>
        <p:spPr>
          <a:xfrm>
            <a:off x="75332" y="1093390"/>
            <a:ext cx="2209904" cy="1224361"/>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248" y="5421547"/>
            <a:ext cx="2023353" cy="1348902"/>
          </a:xfrm>
          <a:prstGeom prst="rect">
            <a:avLst/>
          </a:prstGeom>
        </p:spPr>
      </p:pic>
      <p:sp>
        <p:nvSpPr>
          <p:cNvPr id="22" name="Rectangle 21"/>
          <p:cNvSpPr/>
          <p:nvPr/>
        </p:nvSpPr>
        <p:spPr>
          <a:xfrm>
            <a:off x="2347606" y="5421546"/>
            <a:ext cx="6507804" cy="13489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Africa Regional Course on People, Nature, Culture </a:t>
            </a:r>
          </a:p>
          <a:p>
            <a:pPr algn="ctr"/>
            <a:endParaRPr lang="en-GB" sz="500" dirty="0" smtClean="0"/>
          </a:p>
          <a:p>
            <a:pPr algn="ctr"/>
            <a:r>
              <a:rPr lang="en-GB" dirty="0" smtClean="0"/>
              <a:t>August 14-24 2018 </a:t>
            </a:r>
          </a:p>
          <a:p>
            <a:pPr algn="ctr"/>
            <a:r>
              <a:rPr lang="en-GB" dirty="0" err="1" smtClean="0"/>
              <a:t>Mosi-oa-Tunya</a:t>
            </a:r>
            <a:r>
              <a:rPr lang="en-GB" dirty="0" smtClean="0"/>
              <a:t> / Victoria Falls, Zambia </a:t>
            </a:r>
            <a:endParaRPr lang="en-GB" dirty="0"/>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2128" y="3973894"/>
            <a:ext cx="1318314" cy="1348902"/>
          </a:xfrm>
          <a:prstGeom prst="rect">
            <a:avLst/>
          </a:prstGeom>
        </p:spPr>
      </p:pic>
      <p:sp>
        <p:nvSpPr>
          <p:cNvPr id="24" name="Rectangle 23"/>
          <p:cNvSpPr/>
          <p:nvPr/>
        </p:nvSpPr>
        <p:spPr>
          <a:xfrm>
            <a:off x="2341123" y="3936462"/>
            <a:ext cx="6507804" cy="134890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Site Managers’ Forum </a:t>
            </a:r>
          </a:p>
          <a:p>
            <a:pPr algn="ctr"/>
            <a:r>
              <a:rPr lang="en-GB" sz="2000" b="1" dirty="0" smtClean="0">
                <a:solidFill>
                  <a:schemeClr val="tx1"/>
                </a:solidFill>
              </a:rPr>
              <a:t>in conjunction with the 42</a:t>
            </a:r>
            <a:r>
              <a:rPr lang="en-GB" sz="2000" b="1" baseline="30000" dirty="0" smtClean="0">
                <a:solidFill>
                  <a:schemeClr val="tx1"/>
                </a:solidFill>
              </a:rPr>
              <a:t>nd</a:t>
            </a:r>
            <a:r>
              <a:rPr lang="en-GB" sz="2000" b="1" dirty="0" smtClean="0">
                <a:solidFill>
                  <a:schemeClr val="tx1"/>
                </a:solidFill>
              </a:rPr>
              <a:t> WH Committee meeting </a:t>
            </a:r>
          </a:p>
          <a:p>
            <a:pPr algn="ctr"/>
            <a:endParaRPr lang="en-GB" sz="500" dirty="0" smtClean="0">
              <a:solidFill>
                <a:schemeClr val="tx1"/>
              </a:solidFill>
            </a:endParaRPr>
          </a:p>
          <a:p>
            <a:pPr algn="ctr"/>
            <a:r>
              <a:rPr lang="en-GB" dirty="0" smtClean="0">
                <a:solidFill>
                  <a:schemeClr val="tx1"/>
                </a:solidFill>
              </a:rPr>
              <a:t>June 21-28 2018 </a:t>
            </a:r>
          </a:p>
          <a:p>
            <a:pPr algn="ctr"/>
            <a:r>
              <a:rPr lang="en-GB" dirty="0" smtClean="0">
                <a:solidFill>
                  <a:schemeClr val="tx1"/>
                </a:solidFill>
              </a:rPr>
              <a:t>Manama, Bahrain</a:t>
            </a:r>
            <a:endParaRPr lang="en-GB" dirty="0">
              <a:solidFill>
                <a:schemeClr val="tx1"/>
              </a:solidFill>
            </a:endParaRPr>
          </a:p>
        </p:txBody>
      </p:sp>
    </p:spTree>
    <p:extLst>
      <p:ext uri="{BB962C8B-B14F-4D97-AF65-F5344CB8AC3E}">
        <p14:creationId xmlns:p14="http://schemas.microsoft.com/office/powerpoint/2010/main" val="27455982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0"/>
          </p:nvPr>
        </p:nvSpPr>
        <p:spPr/>
        <p:txBody>
          <a:bodyPr/>
          <a:lstStyle/>
          <a:p>
            <a:r>
              <a:rPr lang="en-GB" dirty="0" smtClean="0"/>
              <a:t> PNC18 </a:t>
            </a:r>
            <a:r>
              <a:rPr lang="en-GB" dirty="0" err="1" smtClean="0"/>
              <a:t>Mosi</a:t>
            </a:r>
            <a:r>
              <a:rPr lang="en-GB" dirty="0" smtClean="0"/>
              <a:t> </a:t>
            </a:r>
            <a:r>
              <a:rPr lang="en-GB" dirty="0" err="1" smtClean="0"/>
              <a:t>Oa</a:t>
            </a:r>
            <a:r>
              <a:rPr lang="en-GB" dirty="0" smtClean="0"/>
              <a:t> </a:t>
            </a:r>
            <a:r>
              <a:rPr lang="en-GB" dirty="0" err="1" smtClean="0"/>
              <a:t>Tunya</a:t>
            </a:r>
            <a:r>
              <a:rPr lang="en-GB" dirty="0" smtClean="0"/>
              <a:t>  </a:t>
            </a:r>
            <a:endParaRPr lang="en-GB"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088904" y="3047226"/>
            <a:ext cx="5055096" cy="3791321"/>
          </a:xfrm>
        </p:spPr>
      </p:pic>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 y="765209"/>
            <a:ext cx="5257851" cy="3505234"/>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70634"/>
            <a:ext cx="3316488" cy="248736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9396" y="-1"/>
            <a:ext cx="3764604" cy="2823453"/>
          </a:xfrm>
          <a:prstGeom prst="rect">
            <a:avLst/>
          </a:prstGeom>
        </p:spPr>
      </p:pic>
    </p:spTree>
    <p:extLst>
      <p:ext uri="{BB962C8B-B14F-4D97-AF65-F5344CB8AC3E}">
        <p14:creationId xmlns:p14="http://schemas.microsoft.com/office/powerpoint/2010/main" val="36769968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5694" y="968504"/>
            <a:ext cx="8731301" cy="4351338"/>
          </a:xfrm>
        </p:spPr>
        <p:txBody>
          <a:bodyPr/>
          <a:lstStyle/>
          <a:p>
            <a:pPr marL="0" indent="0">
              <a:buNone/>
            </a:pPr>
            <a:r>
              <a:rPr lang="en-GB" dirty="0" smtClean="0"/>
              <a:t>Participants articulated the need to be better at measuring the benefits and impacts of sustainable development </a:t>
            </a:r>
            <a:endParaRPr lang="en-GB" dirty="0"/>
          </a:p>
        </p:txBody>
      </p:sp>
      <p:sp>
        <p:nvSpPr>
          <p:cNvPr id="4" name="Subtitle 3"/>
          <p:cNvSpPr>
            <a:spLocks noGrp="1"/>
          </p:cNvSpPr>
          <p:nvPr>
            <p:ph type="subTitle" idx="10"/>
          </p:nvPr>
        </p:nvSpPr>
        <p:spPr/>
        <p:txBody>
          <a:bodyPr/>
          <a:lstStyle/>
          <a:p>
            <a:r>
              <a:rPr lang="en-GB" dirty="0" smtClean="0"/>
              <a:t> PNC18 </a:t>
            </a:r>
            <a:endParaRPr lang="en-GB" dirty="0"/>
          </a:p>
        </p:txBody>
      </p:sp>
      <p:sp>
        <p:nvSpPr>
          <p:cNvPr id="5" name="Oval 4"/>
          <p:cNvSpPr/>
          <p:nvPr/>
        </p:nvSpPr>
        <p:spPr>
          <a:xfrm>
            <a:off x="631383" y="3467413"/>
            <a:ext cx="2702858" cy="2670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Social development</a:t>
            </a:r>
          </a:p>
          <a:p>
            <a:pPr algn="ctr"/>
            <a:r>
              <a:rPr lang="en-US" sz="1350" dirty="0"/>
              <a:t>(Number of women involved in the economic endeavors</a:t>
            </a:r>
          </a:p>
        </p:txBody>
      </p:sp>
      <p:sp>
        <p:nvSpPr>
          <p:cNvPr id="6" name="Oval 5"/>
          <p:cNvSpPr/>
          <p:nvPr/>
        </p:nvSpPr>
        <p:spPr>
          <a:xfrm>
            <a:off x="3112363" y="3406902"/>
            <a:ext cx="2700842" cy="27916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Economic development </a:t>
            </a:r>
          </a:p>
          <a:p>
            <a:pPr algn="ctr"/>
            <a:r>
              <a:rPr lang="en-US" sz="1350" dirty="0"/>
              <a:t>(Number of locals employed within the site</a:t>
            </a:r>
          </a:p>
        </p:txBody>
      </p:sp>
      <p:sp>
        <p:nvSpPr>
          <p:cNvPr id="7" name="Oval 6"/>
          <p:cNvSpPr/>
          <p:nvPr/>
        </p:nvSpPr>
        <p:spPr>
          <a:xfrm>
            <a:off x="5530817" y="3346392"/>
            <a:ext cx="2870276" cy="2852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Environmental sustainability</a:t>
            </a:r>
          </a:p>
          <a:p>
            <a:pPr algn="ctr"/>
            <a:r>
              <a:rPr lang="en-US" sz="1350" dirty="0"/>
              <a:t>(Carrying capacity on heritage resources)</a:t>
            </a:r>
          </a:p>
        </p:txBody>
      </p:sp>
      <p:sp>
        <p:nvSpPr>
          <p:cNvPr id="8" name="Rectangle 7"/>
          <p:cNvSpPr/>
          <p:nvPr/>
        </p:nvSpPr>
        <p:spPr>
          <a:xfrm>
            <a:off x="1535025" y="2223576"/>
            <a:ext cx="6866069" cy="692497"/>
          </a:xfrm>
          <a:prstGeom prst="rect">
            <a:avLst/>
          </a:prstGeom>
          <a:noFill/>
        </p:spPr>
        <p:txBody>
          <a:bodyPr wrap="square" lIns="68580" tIns="34290" rIns="68580" bIns="34290">
            <a:spAutoFit/>
          </a:bodyPr>
          <a:lstStyle/>
          <a:p>
            <a:pPr algn="ctr"/>
            <a:r>
              <a:rPr lang="en-US" sz="405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Indicators of sustainability </a:t>
            </a:r>
          </a:p>
        </p:txBody>
      </p:sp>
    </p:spTree>
    <p:extLst>
      <p:ext uri="{BB962C8B-B14F-4D97-AF65-F5344CB8AC3E}">
        <p14:creationId xmlns:p14="http://schemas.microsoft.com/office/powerpoint/2010/main" val="11375371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0"/>
          </p:nvPr>
        </p:nvSpPr>
        <p:spPr/>
        <p:txBody>
          <a:bodyPr>
            <a:normAutofit fontScale="92500"/>
          </a:bodyPr>
          <a:lstStyle/>
          <a:p>
            <a:r>
              <a:rPr lang="en-GB" dirty="0" smtClean="0"/>
              <a:t> Site Managers Forum – Statement of Participants </a:t>
            </a:r>
            <a:endParaRPr lang="en-GB"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04139" y="1162084"/>
            <a:ext cx="7271710" cy="5190077"/>
          </a:xfrm>
        </p:spPr>
      </p:pic>
      <p:sp>
        <p:nvSpPr>
          <p:cNvPr id="7" name="Rectangle 6"/>
          <p:cNvSpPr/>
          <p:nvPr/>
        </p:nvSpPr>
        <p:spPr>
          <a:xfrm>
            <a:off x="1504139" y="2759418"/>
            <a:ext cx="7271710" cy="17444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259464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0"/>
          </p:nvPr>
        </p:nvSpPr>
        <p:spPr/>
        <p:txBody>
          <a:bodyPr>
            <a:normAutofit fontScale="92500"/>
          </a:bodyPr>
          <a:lstStyle/>
          <a:p>
            <a:r>
              <a:rPr lang="en-GB" dirty="0" smtClean="0"/>
              <a:t> Site Managers Forum – Statement of Participants </a:t>
            </a:r>
            <a:endParaRPr lang="en-GB" dirty="0"/>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0633" y="881300"/>
            <a:ext cx="4963308" cy="189108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3060" y="2383625"/>
            <a:ext cx="6613592" cy="4315793"/>
          </a:xfrm>
          <a:prstGeom prst="rect">
            <a:avLst/>
          </a:prstGeom>
        </p:spPr>
      </p:pic>
      <p:sp>
        <p:nvSpPr>
          <p:cNvPr id="9" name="Rectangle 8"/>
          <p:cNvSpPr/>
          <p:nvPr/>
        </p:nvSpPr>
        <p:spPr>
          <a:xfrm>
            <a:off x="2003060" y="3287949"/>
            <a:ext cx="6703195" cy="12062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980362" y="5560985"/>
            <a:ext cx="6703195" cy="12062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37593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부제목 3"/>
          <p:cNvSpPr>
            <a:spLocks noGrp="1"/>
          </p:cNvSpPr>
          <p:nvPr>
            <p:ph type="subTitle" idx="10"/>
          </p:nvPr>
        </p:nvSpPr>
        <p:spPr/>
        <p:txBody>
          <a:bodyPr>
            <a:normAutofit/>
          </a:bodyPr>
          <a:lstStyle/>
          <a:p>
            <a:r>
              <a:rPr lang="en-US" altLang="ko-KR" sz="3000" b="1" dirty="0" smtClean="0"/>
              <a:t> Upcoming Activities </a:t>
            </a:r>
            <a:endParaRPr lang="ko-KR" altLang="en-US" sz="3000" b="1"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003" y="2237342"/>
            <a:ext cx="2036167" cy="1348902"/>
          </a:xfrm>
          <a:prstGeom prst="rect">
            <a:avLst/>
          </a:prstGeom>
        </p:spPr>
      </p:pic>
      <p:sp>
        <p:nvSpPr>
          <p:cNvPr id="18" name="Rectangle 17"/>
          <p:cNvSpPr/>
          <p:nvPr/>
        </p:nvSpPr>
        <p:spPr>
          <a:xfrm>
            <a:off x="2344361" y="2237341"/>
            <a:ext cx="6507804" cy="134890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Nordic Experts Course on Processes of the WH Convention</a:t>
            </a:r>
          </a:p>
          <a:p>
            <a:pPr algn="ctr"/>
            <a:endParaRPr lang="en-GB" sz="500" dirty="0" smtClean="0">
              <a:solidFill>
                <a:schemeClr val="tx1"/>
              </a:solidFill>
            </a:endParaRPr>
          </a:p>
          <a:p>
            <a:pPr algn="ctr"/>
            <a:r>
              <a:rPr lang="en-GB" dirty="0" smtClean="0">
                <a:solidFill>
                  <a:schemeClr val="tx1"/>
                </a:solidFill>
              </a:rPr>
              <a:t>September 24-28 2018 </a:t>
            </a:r>
          </a:p>
          <a:p>
            <a:pPr algn="ctr"/>
            <a:r>
              <a:rPr lang="en-GB" dirty="0" smtClean="0">
                <a:solidFill>
                  <a:schemeClr val="tx1"/>
                </a:solidFill>
              </a:rPr>
              <a:t>Bergen, Norway</a:t>
            </a:r>
            <a:endParaRPr lang="en-GB" dirty="0">
              <a:solidFill>
                <a:schemeClr val="tx1"/>
              </a:solidFill>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 t="28446" r="629" b="22282"/>
          <a:stretch/>
        </p:blipFill>
        <p:spPr>
          <a:xfrm>
            <a:off x="214003" y="3686787"/>
            <a:ext cx="2023360" cy="1342418"/>
          </a:xfrm>
          <a:prstGeom prst="rect">
            <a:avLst/>
          </a:prstGeom>
        </p:spPr>
      </p:pic>
      <p:sp>
        <p:nvSpPr>
          <p:cNvPr id="12" name="Rectangle 11"/>
          <p:cNvSpPr/>
          <p:nvPr/>
        </p:nvSpPr>
        <p:spPr>
          <a:xfrm>
            <a:off x="2341119" y="3673795"/>
            <a:ext cx="6507804" cy="134890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Course on Impact Assessment for Heritage (with WHITRAP) </a:t>
            </a:r>
          </a:p>
          <a:p>
            <a:pPr algn="ctr"/>
            <a:endParaRPr lang="en-GB" sz="500" dirty="0" smtClean="0">
              <a:solidFill>
                <a:schemeClr val="tx1"/>
              </a:solidFill>
            </a:endParaRPr>
          </a:p>
          <a:p>
            <a:pPr algn="ctr"/>
            <a:r>
              <a:rPr lang="en-GB" dirty="0" smtClean="0">
                <a:solidFill>
                  <a:schemeClr val="tx1"/>
                </a:solidFill>
              </a:rPr>
              <a:t>October 15-24 2018 </a:t>
            </a:r>
          </a:p>
          <a:p>
            <a:pPr algn="ctr"/>
            <a:r>
              <a:rPr lang="en-GB" dirty="0" smtClean="0">
                <a:solidFill>
                  <a:schemeClr val="tx1"/>
                </a:solidFill>
              </a:rPr>
              <a:t>Shanghai and </a:t>
            </a:r>
            <a:r>
              <a:rPr lang="en-GB" dirty="0" err="1" smtClean="0">
                <a:solidFill>
                  <a:schemeClr val="tx1"/>
                </a:solidFill>
              </a:rPr>
              <a:t>Zhenze</a:t>
            </a:r>
            <a:r>
              <a:rPr lang="en-GB" dirty="0" smtClean="0">
                <a:solidFill>
                  <a:schemeClr val="tx1"/>
                </a:solidFill>
              </a:rPr>
              <a:t> Town, China</a:t>
            </a:r>
            <a:endParaRPr lang="en-GB" dirty="0">
              <a:solidFill>
                <a:schemeClr val="tx1"/>
              </a:solidFill>
            </a:endParaRP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9466" t="1219" r="5337"/>
          <a:stretch/>
        </p:blipFill>
        <p:spPr>
          <a:xfrm>
            <a:off x="223735" y="5116753"/>
            <a:ext cx="2013627" cy="1313260"/>
          </a:xfrm>
          <a:prstGeom prst="rect">
            <a:avLst/>
          </a:prstGeom>
        </p:spPr>
      </p:pic>
      <p:sp>
        <p:nvSpPr>
          <p:cNvPr id="20" name="Rectangle 19"/>
          <p:cNvSpPr/>
          <p:nvPr/>
        </p:nvSpPr>
        <p:spPr>
          <a:xfrm>
            <a:off x="2350845" y="5094039"/>
            <a:ext cx="6507804" cy="134890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Development and application of the Enhancing our Heritage Toolkit </a:t>
            </a:r>
          </a:p>
          <a:p>
            <a:pPr algn="ctr"/>
            <a:endParaRPr lang="en-GB" sz="500" dirty="0" smtClean="0">
              <a:solidFill>
                <a:schemeClr val="tx1"/>
              </a:solidFill>
            </a:endParaRPr>
          </a:p>
          <a:p>
            <a:pPr algn="ctr"/>
            <a:r>
              <a:rPr lang="en-GB" dirty="0" smtClean="0">
                <a:solidFill>
                  <a:schemeClr val="tx1"/>
                </a:solidFill>
              </a:rPr>
              <a:t>October / November </a:t>
            </a:r>
          </a:p>
          <a:p>
            <a:pPr algn="ctr"/>
            <a:r>
              <a:rPr lang="en-GB" dirty="0" smtClean="0">
                <a:solidFill>
                  <a:schemeClr val="tx1"/>
                </a:solidFill>
              </a:rPr>
              <a:t>IUCN / Robben Island, South Africa </a:t>
            </a:r>
            <a:endParaRPr lang="en-GB" dirty="0">
              <a:solidFill>
                <a:schemeClr val="tx1"/>
              </a:solidFill>
            </a:endParaRPr>
          </a:p>
        </p:txBody>
      </p:sp>
      <p:sp>
        <p:nvSpPr>
          <p:cNvPr id="22" name="Rectangle 21"/>
          <p:cNvSpPr/>
          <p:nvPr/>
        </p:nvSpPr>
        <p:spPr>
          <a:xfrm>
            <a:off x="2321663" y="813861"/>
            <a:ext cx="6507804" cy="134890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Workshop on Impact Assessment </a:t>
            </a:r>
          </a:p>
          <a:p>
            <a:pPr algn="ctr"/>
            <a:endParaRPr lang="en-GB" sz="500" dirty="0" smtClean="0">
              <a:solidFill>
                <a:schemeClr val="tx1"/>
              </a:solidFill>
            </a:endParaRPr>
          </a:p>
          <a:p>
            <a:pPr algn="ctr"/>
            <a:r>
              <a:rPr lang="en-GB" dirty="0" smtClean="0">
                <a:solidFill>
                  <a:schemeClr val="tx1"/>
                </a:solidFill>
              </a:rPr>
              <a:t>September 10-12, 2018 </a:t>
            </a:r>
          </a:p>
          <a:p>
            <a:pPr algn="ctr"/>
            <a:r>
              <a:rPr lang="en-GB" dirty="0" smtClean="0">
                <a:solidFill>
                  <a:schemeClr val="tx1"/>
                </a:solidFill>
              </a:rPr>
              <a:t>IUCN </a:t>
            </a:r>
            <a:endParaRPr lang="en-GB" dirty="0">
              <a:solidFill>
                <a:schemeClr val="tx1"/>
              </a:solidFill>
            </a:endParaRPr>
          </a:p>
        </p:txBody>
      </p:sp>
      <p:pic>
        <p:nvPicPr>
          <p:cNvPr id="23" name="Immagine 1"/>
          <p:cNvPicPr>
            <a:picLocks noChangeAspect="1"/>
          </p:cNvPicPr>
          <p:nvPr/>
        </p:nvPicPr>
        <p:blipFill rotWithShape="1">
          <a:blip r:embed="rId6" cstate="print">
            <a:extLst>
              <a:ext uri="{28A0092B-C50C-407E-A947-70E740481C1C}">
                <a14:useLocalDpi xmlns:a14="http://schemas.microsoft.com/office/drawing/2010/main" val="0"/>
              </a:ext>
            </a:extLst>
          </a:blip>
          <a:srcRect l="3715" b="-3159"/>
          <a:stretch/>
        </p:blipFill>
        <p:spPr bwMode="auto">
          <a:xfrm>
            <a:off x="194554" y="820326"/>
            <a:ext cx="2062264" cy="13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04094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46547" y="1241965"/>
            <a:ext cx="8135971" cy="4351338"/>
          </a:xfrm>
        </p:spPr>
        <p:txBody>
          <a:bodyPr/>
          <a:lstStyle/>
          <a:p>
            <a:r>
              <a:rPr lang="en-GB" dirty="0" smtClean="0"/>
              <a:t>Continue to identify key issues that needs to be practically addressed for Site Managers and Focal Points </a:t>
            </a:r>
          </a:p>
          <a:p>
            <a:r>
              <a:rPr lang="en-GB" dirty="0" smtClean="0"/>
              <a:t>Provide a well structured platform to link the needs and the necessary materials</a:t>
            </a:r>
          </a:p>
          <a:p>
            <a:r>
              <a:rPr lang="en-GB" dirty="0" smtClean="0"/>
              <a:t>Sustain the network of practitioners to maintain the validity and utility of the platform content by disseminating the message through various different capacity building activities </a:t>
            </a:r>
            <a:endParaRPr lang="en-GB" dirty="0"/>
          </a:p>
        </p:txBody>
      </p:sp>
      <p:sp>
        <p:nvSpPr>
          <p:cNvPr id="4" name="Subtitle 3"/>
          <p:cNvSpPr>
            <a:spLocks noGrp="1"/>
          </p:cNvSpPr>
          <p:nvPr>
            <p:ph type="subTitle" idx="10"/>
          </p:nvPr>
        </p:nvSpPr>
        <p:spPr/>
        <p:txBody>
          <a:bodyPr/>
          <a:lstStyle/>
          <a:p>
            <a:r>
              <a:rPr lang="en-GB" dirty="0" smtClean="0"/>
              <a:t> Plan forward </a:t>
            </a:r>
            <a:endParaRPr lang="en-GB" dirty="0"/>
          </a:p>
        </p:txBody>
      </p:sp>
    </p:spTree>
    <p:extLst>
      <p:ext uri="{BB962C8B-B14F-4D97-AF65-F5344CB8AC3E}">
        <p14:creationId xmlns:p14="http://schemas.microsoft.com/office/powerpoint/2010/main" val="151610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0"/>
          </p:nvPr>
        </p:nvSpPr>
        <p:spPr/>
        <p:txBody>
          <a:bodyPr>
            <a:normAutofit/>
          </a:bodyPr>
          <a:lstStyle/>
          <a:p>
            <a:r>
              <a:rPr lang="en-GB" sz="3000" b="1" dirty="0" smtClean="0">
                <a:solidFill>
                  <a:prstClr val="white"/>
                </a:solidFill>
              </a:rPr>
              <a:t> Paradigm Shift</a:t>
            </a:r>
            <a:endParaRPr lang="en-GB" sz="3000" b="1" dirty="0"/>
          </a:p>
        </p:txBody>
      </p:sp>
      <p:sp>
        <p:nvSpPr>
          <p:cNvPr id="5" name="Content Placeholder 2"/>
          <p:cNvSpPr txBox="1">
            <a:spLocks/>
          </p:cNvSpPr>
          <p:nvPr/>
        </p:nvSpPr>
        <p:spPr>
          <a:xfrm>
            <a:off x="829297" y="1107273"/>
            <a:ext cx="7437258" cy="1534337"/>
          </a:xfrm>
          <a:prstGeom prst="rect">
            <a:avLst/>
          </a:prstGeom>
        </p:spPr>
        <p:txBody>
          <a:bodyPr vert="horz" lIns="91440" tIns="45720" rIns="91440" bIns="45720" rtlCol="0">
            <a:normAutofit fontScale="85000" lnSpcReduction="10000"/>
          </a:body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From care of heritage to that of pursuing the well-being of both heritage and society as a whole</a:t>
            </a:r>
            <a:endParaRPr kumimoji="0" lang="en-GB" sz="2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21" name="Picture 2" descr="http://www.supernaturalworldview.com/wp-content/uploads/2015/10/paradigm-shif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4761" y="2519572"/>
            <a:ext cx="6005396" cy="36390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0"/>
          </p:nvPr>
        </p:nvSpPr>
        <p:spPr/>
        <p:txBody>
          <a:bodyPr/>
          <a:lstStyle/>
          <a:p>
            <a:r>
              <a:rPr lang="en-GB" dirty="0" smtClean="0">
                <a:solidFill>
                  <a:prstClr val="white"/>
                </a:solidFill>
              </a:rPr>
              <a:t> </a:t>
            </a:r>
            <a:r>
              <a:rPr lang="en-GB" sz="3000" b="1" dirty="0" smtClean="0">
                <a:solidFill>
                  <a:prstClr val="white"/>
                </a:solidFill>
              </a:rPr>
              <a:t>Paradigm Shift</a:t>
            </a:r>
            <a:endParaRPr lang="en-GB" sz="3000" b="1" dirty="0" smtClean="0"/>
          </a:p>
        </p:txBody>
      </p:sp>
      <p:grpSp>
        <p:nvGrpSpPr>
          <p:cNvPr id="38" name="Group 37"/>
          <p:cNvGrpSpPr/>
          <p:nvPr/>
        </p:nvGrpSpPr>
        <p:grpSpPr>
          <a:xfrm>
            <a:off x="423048" y="572655"/>
            <a:ext cx="8254227" cy="3103418"/>
            <a:chOff x="423048" y="572655"/>
            <a:chExt cx="8254227" cy="3103418"/>
          </a:xfrm>
        </p:grpSpPr>
        <p:sp>
          <p:nvSpPr>
            <p:cNvPr id="5" name="Freccia a destra 11"/>
            <p:cNvSpPr/>
            <p:nvPr/>
          </p:nvSpPr>
          <p:spPr bwMode="auto">
            <a:xfrm>
              <a:off x="964480" y="572655"/>
              <a:ext cx="5972030" cy="3103418"/>
            </a:xfrm>
            <a:prstGeom prst="rightArrow">
              <a:avLst>
                <a:gd name="adj1" fmla="val 50000"/>
                <a:gd name="adj2" fmla="val 72165"/>
              </a:avLst>
            </a:prstGeom>
            <a:solidFill>
              <a:srgbClr val="FFFFCC"/>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a:lstStyle/>
            <a:p>
              <a:pPr defTabSz="449263" eaLnBrk="1" hangingPunct="1">
                <a:buClr>
                  <a:srgbClr val="000000"/>
                </a:buClr>
                <a:buSzPct val="100000"/>
                <a:buFont typeface="Times New Roman" pitchFamily="18" charset="0"/>
                <a:buNone/>
                <a:defRPr/>
              </a:pPr>
              <a:endParaRPr lang="it-IT" sz="1400">
                <a:solidFill>
                  <a:schemeClr val="bg1"/>
                </a:solidFill>
              </a:endParaRPr>
            </a:p>
          </p:txBody>
        </p:sp>
        <p:grpSp>
          <p:nvGrpSpPr>
            <p:cNvPr id="6" name="Gruppo 2"/>
            <p:cNvGrpSpPr/>
            <p:nvPr/>
          </p:nvGrpSpPr>
          <p:grpSpPr>
            <a:xfrm>
              <a:off x="1150145" y="1492048"/>
              <a:ext cx="1332000" cy="1260000"/>
              <a:chOff x="0" y="1355718"/>
              <a:chExt cx="1572463" cy="1493823"/>
            </a:xfrm>
            <a:solidFill>
              <a:srgbClr val="D6C184"/>
            </a:solidFill>
          </p:grpSpPr>
          <p:sp>
            <p:nvSpPr>
              <p:cNvPr id="7" name="Rettangolo arrotondato 9"/>
              <p:cNvSpPr/>
              <p:nvPr/>
            </p:nvSpPr>
            <p:spPr>
              <a:xfrm>
                <a:off x="0" y="1355718"/>
                <a:ext cx="1572463" cy="1493823"/>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ttangolo 10"/>
              <p:cNvSpPr/>
              <p:nvPr/>
            </p:nvSpPr>
            <p:spPr>
              <a:xfrm>
                <a:off x="72922" y="1428640"/>
                <a:ext cx="1426619" cy="1347979"/>
              </a:xfrm>
              <a:prstGeom prst="rect">
                <a:avLst/>
              </a:prstGeom>
              <a:grpFill/>
            </p:spPr>
            <p:style>
              <a:lnRef idx="0">
                <a:scrgbClr r="0" g="0" b="0"/>
              </a:lnRef>
              <a:fillRef idx="0">
                <a:scrgbClr r="0" g="0" b="0"/>
              </a:fillRef>
              <a:effectRef idx="0">
                <a:scrgbClr r="0" g="0" b="0"/>
              </a:effectRef>
              <a:fontRef idx="minor">
                <a:schemeClr val="lt1"/>
              </a:fontRef>
            </p:style>
            <p:txBody>
              <a:bodyPr lIns="83820" tIns="83820" rIns="83820" bIns="83820" spcCol="1270" anchor="ctr"/>
              <a:lstStyle/>
              <a:p>
                <a:pPr algn="ctr" defTabSz="977900">
                  <a:lnSpc>
                    <a:spcPct val="90000"/>
                  </a:lnSpc>
                  <a:spcAft>
                    <a:spcPct val="35000"/>
                  </a:spcAft>
                  <a:defRPr/>
                </a:pPr>
                <a:r>
                  <a:rPr lang="en-GB" sz="1600" dirty="0" smtClean="0">
                    <a:latin typeface="Arial" pitchFamily="34" charset="0"/>
                    <a:cs typeface="Arial" pitchFamily="34" charset="0"/>
                  </a:rPr>
                  <a:t>Physical fabric</a:t>
                </a:r>
                <a:endParaRPr lang="en-GB" sz="1600" dirty="0">
                  <a:latin typeface="Arial" pitchFamily="34" charset="0"/>
                  <a:cs typeface="Arial" pitchFamily="34" charset="0"/>
                </a:endParaRPr>
              </a:p>
            </p:txBody>
          </p:sp>
        </p:grpSp>
        <p:grpSp>
          <p:nvGrpSpPr>
            <p:cNvPr id="9" name="Gruppo 3"/>
            <p:cNvGrpSpPr/>
            <p:nvPr/>
          </p:nvGrpSpPr>
          <p:grpSpPr>
            <a:xfrm>
              <a:off x="2699332" y="1487090"/>
              <a:ext cx="1332000" cy="1260000"/>
              <a:chOff x="1826600" y="1369232"/>
              <a:chExt cx="1565902" cy="1493823"/>
            </a:xfrm>
            <a:solidFill>
              <a:srgbClr val="D6C184"/>
            </a:solidFill>
          </p:grpSpPr>
          <p:sp>
            <p:nvSpPr>
              <p:cNvPr id="10" name="Rettangolo arrotondato 7"/>
              <p:cNvSpPr/>
              <p:nvPr/>
            </p:nvSpPr>
            <p:spPr>
              <a:xfrm>
                <a:off x="1826600" y="1369232"/>
                <a:ext cx="1565902" cy="1493823"/>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ttangolo 8"/>
              <p:cNvSpPr/>
              <p:nvPr/>
            </p:nvSpPr>
            <p:spPr>
              <a:xfrm>
                <a:off x="1899522" y="1442154"/>
                <a:ext cx="1420058" cy="1347979"/>
              </a:xfrm>
              <a:prstGeom prst="rect">
                <a:avLst/>
              </a:prstGeom>
              <a:grpFill/>
            </p:spPr>
            <p:style>
              <a:lnRef idx="0">
                <a:scrgbClr r="0" g="0" b="0"/>
              </a:lnRef>
              <a:fillRef idx="0">
                <a:scrgbClr r="0" g="0" b="0"/>
              </a:fillRef>
              <a:effectRef idx="0">
                <a:scrgbClr r="0" g="0" b="0"/>
              </a:effectRef>
              <a:fontRef idx="minor">
                <a:schemeClr val="lt1"/>
              </a:fontRef>
            </p:style>
            <p:txBody>
              <a:bodyPr lIns="83820" tIns="83820" rIns="83820" bIns="83820" spcCol="1270" anchor="ctr"/>
              <a:lstStyle/>
              <a:p>
                <a:pPr algn="ctr" defTabSz="977900">
                  <a:lnSpc>
                    <a:spcPct val="90000"/>
                  </a:lnSpc>
                  <a:spcAft>
                    <a:spcPct val="35000"/>
                  </a:spcAft>
                  <a:defRPr/>
                </a:pPr>
                <a:r>
                  <a:rPr lang="en-GB" sz="1600" dirty="0" smtClean="0">
                    <a:latin typeface="Arial" pitchFamily="34" charset="0"/>
                    <a:cs typeface="Arial" pitchFamily="34" charset="0"/>
                  </a:rPr>
                  <a:t>Impacts on heritage (only negative)</a:t>
                </a:r>
                <a:endParaRPr lang="en-GB" sz="1600" dirty="0">
                  <a:latin typeface="Arial" pitchFamily="34" charset="0"/>
                  <a:cs typeface="Arial" pitchFamily="34" charset="0"/>
                </a:endParaRPr>
              </a:p>
            </p:txBody>
          </p:sp>
        </p:grpSp>
        <p:grpSp>
          <p:nvGrpSpPr>
            <p:cNvPr id="12" name="Gruppo 4"/>
            <p:cNvGrpSpPr/>
            <p:nvPr/>
          </p:nvGrpSpPr>
          <p:grpSpPr>
            <a:xfrm>
              <a:off x="4172540" y="1468583"/>
              <a:ext cx="1512000" cy="1260000"/>
              <a:chOff x="3642107" y="1317482"/>
              <a:chExt cx="1655378" cy="1493823"/>
            </a:xfrm>
            <a:solidFill>
              <a:srgbClr val="D6C184"/>
            </a:solidFill>
          </p:grpSpPr>
          <p:sp>
            <p:nvSpPr>
              <p:cNvPr id="13" name="Rettangolo arrotondato 5"/>
              <p:cNvSpPr/>
              <p:nvPr/>
            </p:nvSpPr>
            <p:spPr>
              <a:xfrm>
                <a:off x="3642107" y="1317482"/>
                <a:ext cx="1655378" cy="1493823"/>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ttangolo 6"/>
              <p:cNvSpPr/>
              <p:nvPr/>
            </p:nvSpPr>
            <p:spPr>
              <a:xfrm>
                <a:off x="3715029" y="1390404"/>
                <a:ext cx="1509534" cy="1347979"/>
              </a:xfrm>
              <a:prstGeom prst="rect">
                <a:avLst/>
              </a:prstGeom>
              <a:grpFill/>
            </p:spPr>
            <p:style>
              <a:lnRef idx="0">
                <a:scrgbClr r="0" g="0" b="0"/>
              </a:lnRef>
              <a:fillRef idx="0">
                <a:scrgbClr r="0" g="0" b="0"/>
              </a:fillRef>
              <a:effectRef idx="0">
                <a:scrgbClr r="0" g="0" b="0"/>
              </a:effectRef>
              <a:fontRef idx="minor">
                <a:schemeClr val="lt1"/>
              </a:fontRef>
            </p:style>
            <p:txBody>
              <a:bodyPr lIns="83820" tIns="83820" rIns="83820" bIns="83820" spcCol="1270" anchor="ctr"/>
              <a:lstStyle/>
              <a:p>
                <a:pPr algn="ctr" defTabSz="977900">
                  <a:lnSpc>
                    <a:spcPct val="90000"/>
                  </a:lnSpc>
                  <a:spcAft>
                    <a:spcPct val="35000"/>
                  </a:spcAft>
                  <a:defRPr/>
                </a:pPr>
                <a:r>
                  <a:rPr lang="en-GB" sz="1600" dirty="0" smtClean="0">
                    <a:latin typeface="Arial" pitchFamily="34" charset="0"/>
                    <a:cs typeface="Arial" pitchFamily="34" charset="0"/>
                  </a:rPr>
                  <a:t>Results – interventions on heritage</a:t>
                </a:r>
                <a:endParaRPr lang="en-GB" sz="1600" dirty="0">
                  <a:latin typeface="Arial" pitchFamily="34" charset="0"/>
                  <a:cs typeface="Arial" pitchFamily="34" charset="0"/>
                </a:endParaRPr>
              </a:p>
            </p:txBody>
          </p:sp>
        </p:grpSp>
        <p:sp>
          <p:nvSpPr>
            <p:cNvPr id="15" name="TextBox 2"/>
            <p:cNvSpPr txBox="1">
              <a:spLocks noChangeArrowheads="1"/>
            </p:cNvSpPr>
            <p:nvPr/>
          </p:nvSpPr>
          <p:spPr bwMode="auto">
            <a:xfrm>
              <a:off x="423048" y="1198289"/>
              <a:ext cx="585930" cy="1898020"/>
            </a:xfrm>
            <a:prstGeom prst="rect">
              <a:avLst/>
            </a:prstGeom>
            <a:noFill/>
            <a:ln w="9525">
              <a:noFill/>
              <a:miter lim="800000"/>
              <a:headEnd/>
              <a:tailEnd/>
            </a:ln>
          </p:spPr>
          <p:txBody>
            <a:bodyPr vert="wordArtVert" wrap="none">
              <a:spAutoFit/>
            </a:bodyPr>
            <a:lstStyle>
              <a:defPPr>
                <a:defRPr lang="en-US"/>
              </a:defPPr>
              <a:lvl1pPr>
                <a:defRPr b="1" u="sng">
                  <a:solidFill>
                    <a:srgbClr val="A50021"/>
                  </a:solidFill>
                  <a:latin typeface="Copperplate Gothic Light" pitchFamily="34" charset="0"/>
                </a:defRPr>
              </a:lvl1pPr>
            </a:lstStyle>
            <a:p>
              <a:pPr algn="ctr">
                <a:defRPr/>
              </a:pPr>
              <a:r>
                <a:rPr lang="en-GB" altLang="en-US" sz="1200" u="none" dirty="0" smtClean="0">
                  <a:solidFill>
                    <a:srgbClr val="996633"/>
                  </a:solidFill>
                  <a:latin typeface="Arial" pitchFamily="34" charset="0"/>
                  <a:cs typeface="Arial" pitchFamily="34" charset="0"/>
                </a:rPr>
                <a:t>MONUMENTS</a:t>
              </a:r>
            </a:p>
            <a:p>
              <a:pPr algn="ctr">
                <a:defRPr/>
              </a:pPr>
              <a:r>
                <a:rPr lang="en-GB" altLang="en-US" sz="1200" u="none" dirty="0" smtClean="0">
                  <a:solidFill>
                    <a:srgbClr val="996633"/>
                  </a:solidFill>
                  <a:latin typeface="Arial" pitchFamily="34" charset="0"/>
                  <a:cs typeface="Arial" pitchFamily="34" charset="0"/>
                </a:rPr>
                <a:t>&amp; SITES</a:t>
              </a:r>
              <a:endParaRPr lang="en-GB" altLang="en-US" sz="1200" u="none" dirty="0">
                <a:solidFill>
                  <a:srgbClr val="996633"/>
                </a:solidFill>
                <a:latin typeface="Arial" pitchFamily="34" charset="0"/>
                <a:cs typeface="Arial" pitchFamily="34" charset="0"/>
              </a:endParaRPr>
            </a:p>
          </p:txBody>
        </p:sp>
        <p:sp>
          <p:nvSpPr>
            <p:cNvPr id="16" name="Ovale 13"/>
            <p:cNvSpPr/>
            <p:nvPr/>
          </p:nvSpPr>
          <p:spPr>
            <a:xfrm>
              <a:off x="6973456" y="1230076"/>
              <a:ext cx="1703819" cy="1703818"/>
            </a:xfrm>
            <a:prstGeom prst="ellipse">
              <a:avLst/>
            </a:prstGeom>
            <a:solidFill>
              <a:srgbClr val="967F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400">
                <a:solidFill>
                  <a:srgbClr val="FFFFFF"/>
                </a:solidFill>
              </a:endParaRPr>
            </a:p>
          </p:txBody>
        </p:sp>
        <p:sp>
          <p:nvSpPr>
            <p:cNvPr id="17" name="Rectangle 10"/>
            <p:cNvSpPr>
              <a:spLocks noChangeArrowheads="1"/>
            </p:cNvSpPr>
            <p:nvPr/>
          </p:nvSpPr>
          <p:spPr bwMode="auto">
            <a:xfrm>
              <a:off x="7094973" y="1727399"/>
              <a:ext cx="147564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800"/>
                </a:spcBef>
                <a:buClr>
                  <a:srgbClr val="000000"/>
                </a:buClr>
                <a:buSzPct val="100000"/>
                <a:buFont typeface="Times New Roman" panose="02020603050405020304" pitchFamily="18" charset="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US" altLang="en-US" sz="1400" b="1" dirty="0" smtClean="0">
                  <a:solidFill>
                    <a:schemeClr val="bg1"/>
                  </a:solidFill>
                  <a:cs typeface="Arial" pitchFamily="34" charset="0"/>
                </a:rPr>
                <a:t>CARE (WELLBEING) OF </a:t>
              </a:r>
              <a:r>
                <a:rPr lang="en-US" altLang="en-US" sz="1400" b="1" dirty="0">
                  <a:solidFill>
                    <a:schemeClr val="bg1"/>
                  </a:solidFill>
                  <a:cs typeface="Arial" pitchFamily="34" charset="0"/>
                </a:rPr>
                <a:t>HERITAGE</a:t>
              </a:r>
              <a:endParaRPr lang="en-GB" altLang="en-US" sz="1400" b="1" dirty="0">
                <a:solidFill>
                  <a:schemeClr val="bg1"/>
                </a:solidFill>
                <a:cs typeface="Arial" pitchFamily="34" charset="0"/>
              </a:endParaRPr>
            </a:p>
          </p:txBody>
        </p:sp>
        <p:sp>
          <p:nvSpPr>
            <p:cNvPr id="18" name="Rectangle 10"/>
            <p:cNvSpPr>
              <a:spLocks noChangeArrowheads="1"/>
            </p:cNvSpPr>
            <p:nvPr/>
          </p:nvSpPr>
          <p:spPr bwMode="auto">
            <a:xfrm>
              <a:off x="1021627" y="2941120"/>
              <a:ext cx="46837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800"/>
                </a:spcBef>
                <a:buClr>
                  <a:srgbClr val="000000"/>
                </a:buClr>
                <a:buSzPct val="100000"/>
                <a:buFont typeface="Times New Roman" panose="02020603050405020304" pitchFamily="18" charset="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US" altLang="en-US" sz="1400" b="1" dirty="0">
                  <a:solidFill>
                    <a:srgbClr val="996633"/>
                  </a:solidFill>
                  <a:latin typeface="Copperplate Gothic Light"/>
                </a:rPr>
                <a:t>CONSERVATION </a:t>
              </a:r>
              <a:r>
                <a:rPr lang="en-US" altLang="en-US" sz="1400" b="1" dirty="0" smtClean="0">
                  <a:solidFill>
                    <a:srgbClr val="996633"/>
                  </a:solidFill>
                  <a:latin typeface="Copperplate Gothic Light"/>
                </a:rPr>
                <a:t>(EXPERT DRIVEN)</a:t>
              </a:r>
              <a:endParaRPr lang="en-GB" altLang="en-US" sz="1400" b="1" dirty="0">
                <a:solidFill>
                  <a:srgbClr val="996633"/>
                </a:solidFill>
              </a:endParaRPr>
            </a:p>
          </p:txBody>
        </p:sp>
        <p:sp>
          <p:nvSpPr>
            <p:cNvPr id="19" name="Rectangle 10"/>
            <p:cNvSpPr>
              <a:spLocks noChangeArrowheads="1"/>
            </p:cNvSpPr>
            <p:nvPr/>
          </p:nvSpPr>
          <p:spPr bwMode="auto">
            <a:xfrm>
              <a:off x="1046884" y="818067"/>
              <a:ext cx="46851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800"/>
                </a:spcBef>
                <a:buClr>
                  <a:srgbClr val="000000"/>
                </a:buClr>
                <a:buSzPct val="100000"/>
                <a:buFont typeface="Times New Roman" panose="02020603050405020304" pitchFamily="18" charset="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US" altLang="en-US" sz="1400" b="1" dirty="0">
                  <a:solidFill>
                    <a:srgbClr val="996633"/>
                  </a:solidFill>
                  <a:latin typeface="Copperplate Gothic Light"/>
                </a:rPr>
                <a:t>CONSERVATION </a:t>
              </a:r>
              <a:r>
                <a:rPr lang="en-US" altLang="en-US" sz="1400" b="1" dirty="0" smtClean="0">
                  <a:solidFill>
                    <a:srgbClr val="996633"/>
                  </a:solidFill>
                  <a:latin typeface="Copperplate Gothic Light"/>
                </a:rPr>
                <a:t>PRINCIPLES</a:t>
              </a:r>
            </a:p>
            <a:p>
              <a:pPr eaLnBrk="1" hangingPunct="1">
                <a:spcBef>
                  <a:spcPct val="0"/>
                </a:spcBef>
                <a:buClrTx/>
                <a:buSzTx/>
                <a:buFontTx/>
                <a:buNone/>
              </a:pPr>
              <a:r>
                <a:rPr lang="en-US" altLang="en-US" sz="1400" b="1" dirty="0" smtClean="0">
                  <a:solidFill>
                    <a:srgbClr val="996633"/>
                  </a:solidFill>
                  <a:latin typeface="Copperplate Gothic Light"/>
                </a:rPr>
                <a:t>(WELL ESTABLISHED)</a:t>
              </a:r>
              <a:endParaRPr lang="en-GB" altLang="en-US" sz="1400" b="1" dirty="0">
                <a:solidFill>
                  <a:srgbClr val="996633"/>
                </a:solidFill>
              </a:endParaRPr>
            </a:p>
          </p:txBody>
        </p:sp>
      </p:grpSp>
      <p:grpSp>
        <p:nvGrpSpPr>
          <p:cNvPr id="37" name="Group 36"/>
          <p:cNvGrpSpPr/>
          <p:nvPr/>
        </p:nvGrpSpPr>
        <p:grpSpPr>
          <a:xfrm>
            <a:off x="368168" y="3713027"/>
            <a:ext cx="8373759" cy="3112586"/>
            <a:chOff x="368168" y="3713027"/>
            <a:chExt cx="8373759" cy="3112586"/>
          </a:xfrm>
        </p:grpSpPr>
        <p:sp>
          <p:nvSpPr>
            <p:cNvPr id="20" name="Freccia a destra 11"/>
            <p:cNvSpPr/>
            <p:nvPr/>
          </p:nvSpPr>
          <p:spPr bwMode="auto">
            <a:xfrm>
              <a:off x="936772" y="3713027"/>
              <a:ext cx="6045921" cy="3112586"/>
            </a:xfrm>
            <a:prstGeom prst="rightArrow">
              <a:avLst>
                <a:gd name="adj1" fmla="val 50000"/>
                <a:gd name="adj2" fmla="val 73325"/>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a:lstStyle/>
            <a:p>
              <a:pPr defTabSz="449263" eaLnBrk="1" hangingPunct="1">
                <a:buClr>
                  <a:srgbClr val="000000"/>
                </a:buClr>
                <a:buSzPct val="100000"/>
                <a:buFont typeface="Times New Roman" pitchFamily="18" charset="0"/>
                <a:buNone/>
                <a:defRPr/>
              </a:pPr>
              <a:endParaRPr lang="it-IT">
                <a:solidFill>
                  <a:schemeClr val="bg1"/>
                </a:solidFill>
              </a:endParaRPr>
            </a:p>
          </p:txBody>
        </p:sp>
        <p:grpSp>
          <p:nvGrpSpPr>
            <p:cNvPr id="21" name="Gruppo 2"/>
            <p:cNvGrpSpPr>
              <a:grpSpLocks/>
            </p:cNvGrpSpPr>
            <p:nvPr/>
          </p:nvGrpSpPr>
          <p:grpSpPr bwMode="auto">
            <a:xfrm>
              <a:off x="1150938" y="4635927"/>
              <a:ext cx="1352671" cy="1228970"/>
              <a:chOff x="0" y="1355718"/>
              <a:chExt cx="1572463" cy="1493823"/>
            </a:xfrm>
          </p:grpSpPr>
          <p:sp>
            <p:nvSpPr>
              <p:cNvPr id="22" name="Rettangolo arrotondato 9"/>
              <p:cNvSpPr/>
              <p:nvPr/>
            </p:nvSpPr>
            <p:spPr>
              <a:xfrm>
                <a:off x="0" y="1355718"/>
                <a:ext cx="1572463" cy="149382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ettangolo 10"/>
              <p:cNvSpPr/>
              <p:nvPr/>
            </p:nvSpPr>
            <p:spPr>
              <a:xfrm>
                <a:off x="73064" y="1428742"/>
                <a:ext cx="1426335" cy="1347774"/>
              </a:xfrm>
              <a:prstGeom prst="rect">
                <a:avLst/>
              </a:prstGeom>
            </p:spPr>
            <p:style>
              <a:lnRef idx="0">
                <a:scrgbClr r="0" g="0" b="0"/>
              </a:lnRef>
              <a:fillRef idx="0">
                <a:scrgbClr r="0" g="0" b="0"/>
              </a:fillRef>
              <a:effectRef idx="0">
                <a:scrgbClr r="0" g="0" b="0"/>
              </a:effectRef>
              <a:fontRef idx="minor">
                <a:schemeClr val="lt1"/>
              </a:fontRef>
            </p:style>
            <p:txBody>
              <a:bodyPr lIns="83820" tIns="83820" rIns="83820" bIns="83820" spcCol="1270" anchor="ctr"/>
              <a:lstStyle/>
              <a:p>
                <a:pPr algn="ctr" defTabSz="977900">
                  <a:lnSpc>
                    <a:spcPct val="90000"/>
                  </a:lnSpc>
                  <a:spcAft>
                    <a:spcPct val="35000"/>
                  </a:spcAft>
                  <a:defRPr/>
                </a:pPr>
                <a:r>
                  <a:rPr lang="en-GB" sz="1600" smtClean="0">
                    <a:latin typeface="Arial" pitchFamily="34" charset="0"/>
                    <a:cs typeface="Arial" pitchFamily="34" charset="0"/>
                  </a:rPr>
                  <a:t>Values (held by people)</a:t>
                </a:r>
                <a:endParaRPr lang="en-GB" sz="1600">
                  <a:latin typeface="Arial" pitchFamily="34" charset="0"/>
                  <a:cs typeface="Arial" pitchFamily="34" charset="0"/>
                </a:endParaRPr>
              </a:p>
            </p:txBody>
          </p:sp>
        </p:grpSp>
        <p:grpSp>
          <p:nvGrpSpPr>
            <p:cNvPr id="24" name="Gruppo 3"/>
            <p:cNvGrpSpPr>
              <a:grpSpLocks/>
            </p:cNvGrpSpPr>
            <p:nvPr/>
          </p:nvGrpSpPr>
          <p:grpSpPr bwMode="auto">
            <a:xfrm>
              <a:off x="2669605" y="4631740"/>
              <a:ext cx="1332000" cy="1260000"/>
              <a:chOff x="1826600" y="1369231"/>
              <a:chExt cx="1548229" cy="1531539"/>
            </a:xfrm>
          </p:grpSpPr>
          <p:sp>
            <p:nvSpPr>
              <p:cNvPr id="25" name="Rettangolo arrotondato 7"/>
              <p:cNvSpPr/>
              <p:nvPr/>
            </p:nvSpPr>
            <p:spPr>
              <a:xfrm>
                <a:off x="1826600" y="1369231"/>
                <a:ext cx="1548229" cy="153153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ettangolo 8"/>
              <p:cNvSpPr/>
              <p:nvPr/>
            </p:nvSpPr>
            <p:spPr>
              <a:xfrm>
                <a:off x="1899654" y="1442256"/>
                <a:ext cx="1419793" cy="1347774"/>
              </a:xfrm>
              <a:prstGeom prst="rect">
                <a:avLst/>
              </a:prstGeom>
            </p:spPr>
            <p:style>
              <a:lnRef idx="0">
                <a:scrgbClr r="0" g="0" b="0"/>
              </a:lnRef>
              <a:fillRef idx="0">
                <a:scrgbClr r="0" g="0" b="0"/>
              </a:fillRef>
              <a:effectRef idx="0">
                <a:scrgbClr r="0" g="0" b="0"/>
              </a:effectRef>
              <a:fontRef idx="minor">
                <a:schemeClr val="lt1"/>
              </a:fontRef>
            </p:style>
            <p:txBody>
              <a:bodyPr lIns="83820" tIns="83820" rIns="83820" bIns="83820" spcCol="1270" anchor="ctr"/>
              <a:lstStyle/>
              <a:p>
                <a:pPr algn="ctr" defTabSz="977900">
                  <a:lnSpc>
                    <a:spcPct val="90000"/>
                  </a:lnSpc>
                  <a:spcAft>
                    <a:spcPct val="35000"/>
                  </a:spcAft>
                  <a:defRPr/>
                </a:pPr>
                <a:r>
                  <a:rPr lang="en-GB" sz="1600" smtClean="0">
                    <a:latin typeface="Arial" pitchFamily="34" charset="0"/>
                    <a:cs typeface="Arial" pitchFamily="34" charset="0"/>
                  </a:rPr>
                  <a:t>Impacts on and of heritage (+ve &amp; -ve)</a:t>
                </a:r>
                <a:endParaRPr lang="en-GB" sz="1600">
                  <a:latin typeface="Arial" pitchFamily="34" charset="0"/>
                  <a:cs typeface="Arial" pitchFamily="34" charset="0"/>
                </a:endParaRPr>
              </a:p>
            </p:txBody>
          </p:sp>
        </p:grpSp>
        <p:grpSp>
          <p:nvGrpSpPr>
            <p:cNvPr id="27" name="Gruppo 4"/>
            <p:cNvGrpSpPr>
              <a:grpSpLocks/>
            </p:cNvGrpSpPr>
            <p:nvPr/>
          </p:nvGrpSpPr>
          <p:grpSpPr bwMode="auto">
            <a:xfrm>
              <a:off x="4285683" y="4620630"/>
              <a:ext cx="1512000" cy="1260000"/>
              <a:chOff x="3642106" y="1317482"/>
              <a:chExt cx="1756336" cy="1531540"/>
            </a:xfrm>
          </p:grpSpPr>
          <p:sp>
            <p:nvSpPr>
              <p:cNvPr id="28" name="Rettangolo arrotondato 5"/>
              <p:cNvSpPr/>
              <p:nvPr/>
            </p:nvSpPr>
            <p:spPr>
              <a:xfrm>
                <a:off x="3642106" y="1317482"/>
                <a:ext cx="1756336" cy="15315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ettangolo 6"/>
              <p:cNvSpPr/>
              <p:nvPr/>
            </p:nvSpPr>
            <p:spPr>
              <a:xfrm>
                <a:off x="3714414" y="1412959"/>
                <a:ext cx="1598240" cy="1347773"/>
              </a:xfrm>
              <a:prstGeom prst="rect">
                <a:avLst/>
              </a:prstGeom>
            </p:spPr>
            <p:style>
              <a:lnRef idx="0">
                <a:scrgbClr r="0" g="0" b="0"/>
              </a:lnRef>
              <a:fillRef idx="0">
                <a:scrgbClr r="0" g="0" b="0"/>
              </a:fillRef>
              <a:effectRef idx="0">
                <a:scrgbClr r="0" g="0" b="0"/>
              </a:effectRef>
              <a:fontRef idx="minor">
                <a:schemeClr val="lt1"/>
              </a:fontRef>
            </p:style>
            <p:txBody>
              <a:bodyPr lIns="83820" tIns="83820" rIns="83820" bIns="83820" spcCol="1270" anchor="ctr"/>
              <a:lstStyle/>
              <a:p>
                <a:pPr algn="ctr" defTabSz="977900">
                  <a:lnSpc>
                    <a:spcPct val="90000"/>
                  </a:lnSpc>
                  <a:spcAft>
                    <a:spcPct val="35000"/>
                  </a:spcAft>
                  <a:defRPr/>
                </a:pPr>
                <a:r>
                  <a:rPr lang="en-GB" sz="1600" smtClean="0">
                    <a:latin typeface="Arial" pitchFamily="34" charset="0"/>
                    <a:cs typeface="Arial" pitchFamily="34" charset="0"/>
                  </a:rPr>
                  <a:t>Results for people, heritage, the environment</a:t>
                </a:r>
                <a:endParaRPr lang="en-GB" sz="1600">
                  <a:latin typeface="Arial" pitchFamily="34" charset="0"/>
                  <a:cs typeface="Arial" pitchFamily="34" charset="0"/>
                </a:endParaRPr>
              </a:p>
            </p:txBody>
          </p:sp>
        </p:grpSp>
        <p:sp>
          <p:nvSpPr>
            <p:cNvPr id="30" name="TextBox 2"/>
            <p:cNvSpPr txBox="1">
              <a:spLocks noChangeArrowheads="1"/>
            </p:cNvSpPr>
            <p:nvPr/>
          </p:nvSpPr>
          <p:spPr bwMode="auto">
            <a:xfrm>
              <a:off x="368168" y="4651283"/>
              <a:ext cx="585930" cy="1561014"/>
            </a:xfrm>
            <a:prstGeom prst="rect">
              <a:avLst/>
            </a:prstGeom>
            <a:noFill/>
            <a:ln w="9525">
              <a:noFill/>
              <a:miter lim="800000"/>
              <a:headEnd/>
              <a:tailEnd/>
            </a:ln>
          </p:spPr>
          <p:txBody>
            <a:bodyPr vert="wordArtVert" wrap="square">
              <a:spAutoFit/>
            </a:bodyPr>
            <a:lstStyle>
              <a:defPPr>
                <a:defRPr lang="en-US"/>
              </a:defPPr>
              <a:lvl1pPr>
                <a:defRPr b="1" u="sng">
                  <a:solidFill>
                    <a:srgbClr val="A50021"/>
                  </a:solidFill>
                  <a:latin typeface="Copperplate Gothic Light" pitchFamily="34" charset="0"/>
                </a:defRPr>
              </a:lvl1pPr>
            </a:lstStyle>
            <a:p>
              <a:pPr>
                <a:defRPr/>
              </a:pPr>
              <a:r>
                <a:rPr lang="en-GB" altLang="en-US" sz="1200" u="none" dirty="0" smtClean="0">
                  <a:solidFill>
                    <a:schemeClr val="accent5">
                      <a:lumMod val="50000"/>
                    </a:schemeClr>
                  </a:solidFill>
                  <a:latin typeface="Arial" pitchFamily="34" charset="0"/>
                  <a:cs typeface="Arial" pitchFamily="34" charset="0"/>
                </a:rPr>
                <a:t>PEOPLE</a:t>
              </a:r>
              <a:endParaRPr lang="en-GB" altLang="en-US" sz="1200" u="none" dirty="0">
                <a:solidFill>
                  <a:schemeClr val="accent5">
                    <a:lumMod val="50000"/>
                  </a:schemeClr>
                </a:solidFill>
                <a:latin typeface="Arial" pitchFamily="34" charset="0"/>
                <a:cs typeface="Arial" pitchFamily="34" charset="0"/>
              </a:endParaRPr>
            </a:p>
            <a:p>
              <a:pPr>
                <a:defRPr/>
              </a:pPr>
              <a:endParaRPr lang="en-GB" altLang="en-US" sz="1200" u="none" dirty="0">
                <a:solidFill>
                  <a:schemeClr val="accent5">
                    <a:lumMod val="50000"/>
                  </a:schemeClr>
                </a:solidFill>
                <a:latin typeface="Arial" pitchFamily="34" charset="0"/>
                <a:cs typeface="Arial" pitchFamily="34" charset="0"/>
              </a:endParaRPr>
            </a:p>
          </p:txBody>
        </p:sp>
        <p:sp>
          <p:nvSpPr>
            <p:cNvPr id="31" name="Ovale 13"/>
            <p:cNvSpPr/>
            <p:nvPr/>
          </p:nvSpPr>
          <p:spPr>
            <a:xfrm>
              <a:off x="7038108" y="4429832"/>
              <a:ext cx="1703819" cy="1628614"/>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200">
                <a:solidFill>
                  <a:srgbClr val="FFFFFF"/>
                </a:solidFill>
              </a:endParaRPr>
            </a:p>
          </p:txBody>
        </p:sp>
        <p:sp>
          <p:nvSpPr>
            <p:cNvPr id="32" name="Rectangle 10"/>
            <p:cNvSpPr>
              <a:spLocks noChangeArrowheads="1"/>
            </p:cNvSpPr>
            <p:nvPr/>
          </p:nvSpPr>
          <p:spPr bwMode="auto">
            <a:xfrm>
              <a:off x="7162800" y="4760907"/>
              <a:ext cx="147564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800"/>
                </a:spcBef>
                <a:buClr>
                  <a:srgbClr val="000000"/>
                </a:buClr>
                <a:buSzPct val="100000"/>
                <a:buFont typeface="Times New Roman" panose="02020603050405020304" pitchFamily="18" charset="0"/>
                <a:buChar char="•"/>
                <a:defRPr sz="3200">
                  <a:solidFill>
                    <a:srgbClr val="000000"/>
                  </a:solidFill>
                  <a:latin typeface="Arial" panose="020B0604020202020204" pitchFamily="34" charset="0"/>
                  <a:ea typeface="MS PGothic" panose="020B0600070205080204" pitchFamily="34" charset="-128"/>
                </a:defRPr>
              </a:lvl1pPr>
              <a:lvl2pPr marL="742950" indent="-285750">
                <a:spcBef>
                  <a:spcPts val="700"/>
                </a:spcBef>
                <a:buClr>
                  <a:srgbClr val="000000"/>
                </a:buClr>
                <a:buSzPct val="100000"/>
                <a:buFont typeface="Times New Roman" panose="02020603050405020304" pitchFamily="18" charset="0"/>
                <a:buChar char="–"/>
                <a:defRPr sz="2800">
                  <a:solidFill>
                    <a:srgbClr val="000000"/>
                  </a:solidFill>
                  <a:latin typeface="Arial" panose="020B0604020202020204" pitchFamily="34" charset="0"/>
                  <a:ea typeface="MS PGothic" panose="020B0600070205080204" pitchFamily="34" charset="-128"/>
                </a:defRPr>
              </a:lvl2pPr>
              <a:lvl3pPr marL="1143000" indent="-228600">
                <a:spcBef>
                  <a:spcPts val="600"/>
                </a:spcBef>
                <a:buClr>
                  <a:srgbClr val="000000"/>
                </a:buClr>
                <a:buSzPct val="100000"/>
                <a:buFont typeface="Times New Roman" panose="02020603050405020304" pitchFamily="18" charset="0"/>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US" altLang="en-US" sz="1400" b="1" dirty="0">
                  <a:solidFill>
                    <a:schemeClr val="bg1"/>
                  </a:solidFill>
                  <a:cs typeface="Arial" pitchFamily="34" charset="0"/>
                </a:rPr>
                <a:t>WELLBEING OF SOCIETY AND HERITAGE</a:t>
              </a:r>
              <a:endParaRPr lang="en-GB" altLang="en-US" sz="1400" b="1" dirty="0">
                <a:solidFill>
                  <a:schemeClr val="bg1"/>
                </a:solidFill>
                <a:cs typeface="Arial" pitchFamily="34" charset="0"/>
              </a:endParaRPr>
            </a:p>
          </p:txBody>
        </p:sp>
        <p:sp>
          <p:nvSpPr>
            <p:cNvPr id="33" name="TextBox 6"/>
            <p:cNvSpPr txBox="1">
              <a:spLocks noChangeArrowheads="1"/>
            </p:cNvSpPr>
            <p:nvPr/>
          </p:nvSpPr>
          <p:spPr bwMode="auto">
            <a:xfrm>
              <a:off x="1065363" y="3960531"/>
              <a:ext cx="3079717" cy="523220"/>
            </a:xfrm>
            <a:prstGeom prst="rect">
              <a:avLst/>
            </a:prstGeom>
            <a:noFill/>
            <a:ln w="9525">
              <a:noFill/>
              <a:miter lim="800000"/>
              <a:headEnd/>
              <a:tailEnd/>
            </a:ln>
          </p:spPr>
          <p:txBody>
            <a:bodyPr wrap="square">
              <a:spAutoFit/>
            </a:bodyPr>
            <a:lstStyle/>
            <a:p>
              <a:pPr eaLnBrk="1" hangingPunct="1">
                <a:defRPr/>
              </a:pPr>
              <a:r>
                <a:rPr lang="en-US" altLang="en-US" sz="1400" b="1" dirty="0">
                  <a:solidFill>
                    <a:schemeClr val="accent5">
                      <a:lumMod val="50000"/>
                    </a:schemeClr>
                  </a:solidFill>
                  <a:latin typeface="Copperplate Gothic Light" pitchFamily="34" charset="0"/>
                </a:rPr>
                <a:t>DIVERSITY AND </a:t>
              </a:r>
              <a:r>
                <a:rPr lang="en-US" altLang="en-US" sz="1400" b="1" dirty="0" smtClean="0">
                  <a:solidFill>
                    <a:schemeClr val="accent5">
                      <a:lumMod val="50000"/>
                    </a:schemeClr>
                  </a:solidFill>
                  <a:latin typeface="Copperplate Gothic Light" pitchFamily="34" charset="0"/>
                </a:rPr>
                <a:t>CONTEXT</a:t>
              </a:r>
            </a:p>
            <a:p>
              <a:pPr eaLnBrk="1" hangingPunct="1">
                <a:defRPr/>
              </a:pPr>
              <a:r>
                <a:rPr lang="en-US" altLang="en-US" sz="1400" b="1" dirty="0" smtClean="0">
                  <a:solidFill>
                    <a:schemeClr val="accent5">
                      <a:lumMod val="50000"/>
                    </a:schemeClr>
                  </a:solidFill>
                  <a:latin typeface="Copperplate Gothic Light" pitchFamily="34" charset="0"/>
                </a:rPr>
                <a:t>(EVOLVING PRINCIPLES)</a:t>
              </a:r>
              <a:endParaRPr lang="mk-MK" altLang="en-US" sz="1400" b="1" dirty="0">
                <a:solidFill>
                  <a:schemeClr val="accent5">
                    <a:lumMod val="50000"/>
                  </a:schemeClr>
                </a:solidFill>
              </a:endParaRPr>
            </a:p>
          </p:txBody>
        </p:sp>
        <p:sp>
          <p:nvSpPr>
            <p:cNvPr id="35" name="TextBox 2"/>
            <p:cNvSpPr txBox="1">
              <a:spLocks noChangeArrowheads="1"/>
            </p:cNvSpPr>
            <p:nvPr/>
          </p:nvSpPr>
          <p:spPr bwMode="auto">
            <a:xfrm>
              <a:off x="582929" y="4464032"/>
              <a:ext cx="585930" cy="2041946"/>
            </a:xfrm>
            <a:prstGeom prst="rect">
              <a:avLst/>
            </a:prstGeom>
            <a:noFill/>
            <a:ln w="9525">
              <a:noFill/>
              <a:miter lim="800000"/>
              <a:headEnd/>
              <a:tailEnd/>
            </a:ln>
          </p:spPr>
          <p:txBody>
            <a:bodyPr vert="wordArtVert" wrap="square">
              <a:spAutoFit/>
            </a:bodyPr>
            <a:lstStyle>
              <a:defPPr>
                <a:defRPr lang="en-US"/>
              </a:defPPr>
              <a:lvl1pPr>
                <a:defRPr b="1" u="sng">
                  <a:solidFill>
                    <a:srgbClr val="A50021"/>
                  </a:solidFill>
                  <a:latin typeface="Copperplate Gothic Light" pitchFamily="34" charset="0"/>
                </a:defRPr>
              </a:lvl1pPr>
            </a:lstStyle>
            <a:p>
              <a:pPr>
                <a:defRPr/>
              </a:pPr>
              <a:r>
                <a:rPr lang="en-GB" altLang="en-US" sz="1200" u="none" dirty="0" smtClean="0">
                  <a:solidFill>
                    <a:schemeClr val="accent5">
                      <a:lumMod val="50000"/>
                    </a:schemeClr>
                  </a:solidFill>
                  <a:latin typeface="Arial" pitchFamily="34" charset="0"/>
                  <a:cs typeface="Arial" pitchFamily="34" charset="0"/>
                </a:rPr>
                <a:t>HERITAGE</a:t>
              </a:r>
              <a:endParaRPr lang="en-GB" altLang="en-US" sz="1200" u="none" dirty="0">
                <a:solidFill>
                  <a:schemeClr val="accent5">
                    <a:lumMod val="50000"/>
                  </a:schemeClr>
                </a:solidFill>
                <a:latin typeface="Arial" pitchFamily="34" charset="0"/>
                <a:cs typeface="Arial" pitchFamily="34" charset="0"/>
              </a:endParaRPr>
            </a:p>
            <a:p>
              <a:pPr>
                <a:defRPr/>
              </a:pPr>
              <a:endParaRPr lang="en-GB" altLang="en-US" sz="1200" u="none" dirty="0">
                <a:solidFill>
                  <a:schemeClr val="accent5">
                    <a:lumMod val="50000"/>
                  </a:schemeClr>
                </a:solidFill>
                <a:latin typeface="Arial" pitchFamily="34" charset="0"/>
                <a:cs typeface="Arial" pitchFamily="34" charset="0"/>
              </a:endParaRPr>
            </a:p>
          </p:txBody>
        </p:sp>
        <p:sp>
          <p:nvSpPr>
            <p:cNvPr id="36" name="Rectangle 10"/>
            <p:cNvSpPr>
              <a:spLocks noChangeArrowheads="1"/>
            </p:cNvSpPr>
            <p:nvPr/>
          </p:nvSpPr>
          <p:spPr bwMode="auto">
            <a:xfrm>
              <a:off x="984690" y="6085484"/>
              <a:ext cx="3864398" cy="523220"/>
            </a:xfrm>
            <a:prstGeom prst="rect">
              <a:avLst/>
            </a:prstGeom>
            <a:noFill/>
            <a:ln w="9525">
              <a:noFill/>
              <a:miter lim="800000"/>
              <a:headEnd/>
              <a:tailEnd/>
            </a:ln>
          </p:spPr>
          <p:txBody>
            <a:bodyPr wrap="square">
              <a:spAutoFit/>
            </a:bodyPr>
            <a:lstStyle/>
            <a:p>
              <a:pPr eaLnBrk="1" hangingPunct="1">
                <a:defRPr/>
              </a:pPr>
              <a:r>
                <a:rPr lang="en-US" altLang="en-US" sz="1400" b="1" dirty="0">
                  <a:solidFill>
                    <a:schemeClr val="accent5">
                      <a:lumMod val="50000"/>
                    </a:schemeClr>
                  </a:solidFill>
                  <a:latin typeface="Copperplate Gothic Light" pitchFamily="34" charset="0"/>
                </a:rPr>
                <a:t>MANAGING CONTINUITY AND </a:t>
              </a:r>
              <a:r>
                <a:rPr lang="en-US" altLang="en-US" sz="1400" b="1" dirty="0" smtClean="0">
                  <a:solidFill>
                    <a:schemeClr val="accent5">
                      <a:lumMod val="50000"/>
                    </a:schemeClr>
                  </a:solidFill>
                  <a:latin typeface="Copperplate Gothic Light" pitchFamily="34" charset="0"/>
                </a:rPr>
                <a:t>CHANGE</a:t>
              </a:r>
            </a:p>
            <a:p>
              <a:pPr eaLnBrk="1" hangingPunct="1">
                <a:defRPr/>
              </a:pPr>
              <a:r>
                <a:rPr lang="en-US" altLang="en-US" sz="1400" b="1" dirty="0" smtClean="0">
                  <a:solidFill>
                    <a:schemeClr val="accent5">
                      <a:lumMod val="50000"/>
                    </a:schemeClr>
                  </a:solidFill>
                  <a:latin typeface="Copperplate Gothic Light" pitchFamily="34" charset="0"/>
                </a:rPr>
                <a:t>(SOCIETY DRIVEN)</a:t>
              </a:r>
              <a:endParaRPr lang="en-GB" altLang="en-US" sz="1400" b="1" dirty="0">
                <a:solidFill>
                  <a:schemeClr val="accent5">
                    <a:lumMod val="50000"/>
                  </a:schemeClr>
                </a:solidFill>
              </a:endParaRPr>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0"/>
          </p:nvPr>
        </p:nvSpPr>
        <p:spPr/>
        <p:txBody>
          <a:bodyPr>
            <a:normAutofit/>
          </a:bodyPr>
          <a:lstStyle/>
          <a:p>
            <a:r>
              <a:rPr lang="en-GB" sz="3000" b="1" dirty="0"/>
              <a:t> </a:t>
            </a:r>
            <a:r>
              <a:rPr lang="en-GB" sz="3000" b="1" dirty="0" smtClean="0"/>
              <a:t>Understanding our Heritage Place – Setting  </a:t>
            </a:r>
            <a:endParaRPr lang="en-GB" sz="3000" b="1"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601955" y="-108835"/>
            <a:ext cx="4190028" cy="5925173"/>
          </a:xfr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1523" b="30420"/>
          <a:stretch/>
        </p:blipFill>
        <p:spPr>
          <a:xfrm>
            <a:off x="4934499" y="2685244"/>
            <a:ext cx="4297050" cy="4293402"/>
          </a:xfrm>
          <a:prstGeom prst="rect">
            <a:avLst/>
          </a:prstGeom>
        </p:spPr>
      </p:pic>
      <p:sp>
        <p:nvSpPr>
          <p:cNvPr id="7" name="Subtitle 2"/>
          <p:cNvSpPr txBox="1">
            <a:spLocks/>
          </p:cNvSpPr>
          <p:nvPr/>
        </p:nvSpPr>
        <p:spPr>
          <a:xfrm>
            <a:off x="321013" y="4948766"/>
            <a:ext cx="6400800" cy="1752600"/>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smtClean="0"/>
              <a:t>Site</a:t>
            </a:r>
          </a:p>
          <a:p>
            <a:pPr marL="0" indent="0">
              <a:buNone/>
            </a:pPr>
            <a:r>
              <a:rPr lang="en-GB" dirty="0" smtClean="0"/>
              <a:t>Setting (Landscape or Seascape)</a:t>
            </a:r>
          </a:p>
          <a:p>
            <a:pPr marL="0" indent="0">
              <a:buNone/>
            </a:pPr>
            <a:r>
              <a:rPr lang="en-GB" dirty="0" smtClean="0"/>
              <a:t>Connections</a:t>
            </a:r>
          </a:p>
          <a:p>
            <a:pPr marL="0" indent="0">
              <a:buNone/>
            </a:pPr>
            <a:r>
              <a:rPr lang="en-GB" dirty="0" smtClean="0"/>
              <a:t>Heritage and People</a:t>
            </a:r>
          </a:p>
          <a:p>
            <a:pPr marL="0" indent="0">
              <a:buNone/>
            </a:pPr>
            <a:r>
              <a:rPr lang="en-GB" dirty="0" smtClean="0"/>
              <a:t>Sustainable Development</a:t>
            </a:r>
            <a:endParaRPr lang="en-GB" dirty="0"/>
          </a:p>
        </p:txBody>
      </p:sp>
    </p:spTree>
    <p:extLst>
      <p:ext uri="{BB962C8B-B14F-4D97-AF65-F5344CB8AC3E}">
        <p14:creationId xmlns:p14="http://schemas.microsoft.com/office/powerpoint/2010/main" val="3124039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0"/>
          </p:nvPr>
        </p:nvSpPr>
        <p:spPr/>
        <p:txBody>
          <a:bodyPr>
            <a:normAutofit/>
          </a:bodyPr>
          <a:lstStyle/>
          <a:p>
            <a:r>
              <a:rPr lang="en-GB" sz="3000" b="1" dirty="0" smtClean="0"/>
              <a:t> Understanding our Audience </a:t>
            </a:r>
            <a:endParaRPr lang="en-GB" sz="3000" b="1" dirty="0"/>
          </a:p>
        </p:txBody>
      </p:sp>
      <p:pic>
        <p:nvPicPr>
          <p:cNvPr id="5"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2115235" y="94382"/>
            <a:ext cx="5175529" cy="7318784"/>
          </a:xfrm>
        </p:spPr>
      </p:pic>
    </p:spTree>
    <p:extLst>
      <p:ext uri="{BB962C8B-B14F-4D97-AF65-F5344CB8AC3E}">
        <p14:creationId xmlns:p14="http://schemas.microsoft.com/office/powerpoint/2010/main" val="2064983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3"/>
          <p:cNvSpPr>
            <a:spLocks noGrp="1"/>
          </p:cNvSpPr>
          <p:nvPr>
            <p:ph type="subTitle" idx="10"/>
          </p:nvPr>
        </p:nvSpPr>
        <p:spPr/>
        <p:txBody>
          <a:bodyPr>
            <a:normAutofit/>
          </a:bodyPr>
          <a:lstStyle/>
          <a:p>
            <a:r>
              <a:rPr lang="en-GB" sz="3000" b="1" dirty="0" smtClean="0"/>
              <a:t> Understanding our Working Environment </a:t>
            </a:r>
            <a:endParaRPr lang="en-GB" sz="3000" b="1" dirty="0"/>
          </a:p>
        </p:txBody>
      </p:sp>
      <p:pic>
        <p:nvPicPr>
          <p:cNvPr id="6" name="그림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711" y="1340117"/>
            <a:ext cx="9119570" cy="3512837"/>
          </a:xfrm>
          <a:prstGeom prst="rect">
            <a:avLst/>
          </a:prstGeom>
        </p:spPr>
      </p:pic>
      <p:sp>
        <p:nvSpPr>
          <p:cNvPr id="7" name="직사각형 5"/>
          <p:cNvSpPr/>
          <p:nvPr/>
        </p:nvSpPr>
        <p:spPr>
          <a:xfrm>
            <a:off x="1759449" y="5528053"/>
            <a:ext cx="5653027" cy="882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rgbClr val="FF0000"/>
                </a:solidFill>
              </a:rPr>
              <a:t>Capacity Building on all areas to create an enabling environment</a:t>
            </a:r>
            <a:endParaRPr lang="ko-KR" altLang="en-US" b="1" dirty="0">
              <a:solidFill>
                <a:srgbClr val="FF0000"/>
              </a:solidFill>
            </a:endParaRPr>
          </a:p>
        </p:txBody>
      </p:sp>
    </p:spTree>
    <p:extLst>
      <p:ext uri="{BB962C8B-B14F-4D97-AF65-F5344CB8AC3E}">
        <p14:creationId xmlns:p14="http://schemas.microsoft.com/office/powerpoint/2010/main" val="2834112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0"/>
          </p:nvPr>
        </p:nvSpPr>
        <p:spPr/>
        <p:txBody>
          <a:bodyPr/>
          <a:lstStyle/>
          <a:p>
            <a:r>
              <a:rPr lang="en-GB" b="1" dirty="0" smtClean="0"/>
              <a:t>Capacity building </a:t>
            </a:r>
            <a:endParaRPr lang="en-GB" dirty="0"/>
          </a:p>
        </p:txBody>
      </p:sp>
      <p:pic>
        <p:nvPicPr>
          <p:cNvPr id="7" name="Diagram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8341" y="1087498"/>
            <a:ext cx="4967287"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6"/>
          <p:cNvSpPr txBox="1"/>
          <p:nvPr/>
        </p:nvSpPr>
        <p:spPr>
          <a:xfrm>
            <a:off x="6379147" y="5120044"/>
            <a:ext cx="2592288" cy="954107"/>
          </a:xfrm>
          <a:prstGeom prst="rect">
            <a:avLst/>
          </a:prstGeom>
          <a:noFill/>
        </p:spPr>
        <p:txBody>
          <a:bodyPr wrap="square" rtlCol="0">
            <a:spAutoFit/>
          </a:bodyPr>
          <a:lstStyle/>
          <a:p>
            <a:r>
              <a:rPr lang="it-IT" sz="2800" dirty="0" err="1"/>
              <a:t>c</a:t>
            </a:r>
            <a:r>
              <a:rPr lang="it-IT" sz="2800" dirty="0" err="1" smtClean="0"/>
              <a:t>ommunities</a:t>
            </a:r>
            <a:r>
              <a:rPr lang="it-IT" sz="2800" dirty="0" smtClean="0"/>
              <a:t> &amp; networks</a:t>
            </a:r>
            <a:endParaRPr lang="it-IT" sz="2800" dirty="0"/>
          </a:p>
        </p:txBody>
      </p:sp>
      <p:sp>
        <p:nvSpPr>
          <p:cNvPr id="9" name="CasellaDiTesto 8"/>
          <p:cNvSpPr txBox="1"/>
          <p:nvPr/>
        </p:nvSpPr>
        <p:spPr>
          <a:xfrm>
            <a:off x="5219833" y="1087498"/>
            <a:ext cx="2592288" cy="523220"/>
          </a:xfrm>
          <a:prstGeom prst="rect">
            <a:avLst/>
          </a:prstGeom>
          <a:noFill/>
        </p:spPr>
        <p:txBody>
          <a:bodyPr wrap="square" rtlCol="0">
            <a:spAutoFit/>
          </a:bodyPr>
          <a:lstStyle/>
          <a:p>
            <a:pPr algn="ctr"/>
            <a:r>
              <a:rPr lang="it-IT" sz="2800" dirty="0" err="1" smtClean="0"/>
              <a:t>practitioners</a:t>
            </a:r>
            <a:endParaRPr lang="it-IT" sz="2800" dirty="0"/>
          </a:p>
        </p:txBody>
      </p:sp>
      <p:sp>
        <p:nvSpPr>
          <p:cNvPr id="10" name="CasellaDiTesto 9"/>
          <p:cNvSpPr txBox="1"/>
          <p:nvPr/>
        </p:nvSpPr>
        <p:spPr>
          <a:xfrm>
            <a:off x="260312" y="5120043"/>
            <a:ext cx="2592288" cy="954107"/>
          </a:xfrm>
          <a:prstGeom prst="rect">
            <a:avLst/>
          </a:prstGeom>
          <a:noFill/>
        </p:spPr>
        <p:txBody>
          <a:bodyPr wrap="square" rtlCol="0">
            <a:spAutoFit/>
          </a:bodyPr>
          <a:lstStyle/>
          <a:p>
            <a:r>
              <a:rPr lang="it-IT" sz="2800" dirty="0" err="1"/>
              <a:t>i</a:t>
            </a:r>
            <a:r>
              <a:rPr lang="it-IT" sz="2800" dirty="0" err="1" smtClean="0"/>
              <a:t>nstitutional</a:t>
            </a:r>
            <a:r>
              <a:rPr lang="it-IT" sz="2800" dirty="0" smtClean="0"/>
              <a:t> </a:t>
            </a:r>
            <a:r>
              <a:rPr lang="it-IT" sz="2800" dirty="0" err="1" smtClean="0"/>
              <a:t>frameworks</a:t>
            </a:r>
            <a:endParaRPr lang="it-IT" sz="2800" dirty="0"/>
          </a:p>
        </p:txBody>
      </p:sp>
      <p:sp>
        <p:nvSpPr>
          <p:cNvPr id="11" name="Rectangle 1"/>
          <p:cNvSpPr>
            <a:spLocks noChangeArrowheads="1"/>
          </p:cNvSpPr>
          <p:nvPr/>
        </p:nvSpPr>
        <p:spPr bwMode="auto">
          <a:xfrm>
            <a:off x="109538" y="6351584"/>
            <a:ext cx="9034462" cy="523875"/>
          </a:xfrm>
          <a:prstGeom prst="rect">
            <a:avLst/>
          </a:prstGeom>
          <a:noFill/>
          <a:ln w="9525">
            <a:noFill/>
            <a:miter lim="800000"/>
            <a:headEnd/>
            <a:tailEnd/>
          </a:ln>
          <a:effectLst/>
        </p:spPr>
        <p:txBody>
          <a:bodyPr anchor="ctr">
            <a:spAutoFit/>
          </a:bodyPr>
          <a:lstStyle/>
          <a:p>
            <a:pPr>
              <a:tabLst>
                <a:tab pos="228600" algn="l"/>
              </a:tabLst>
              <a:defRPr/>
            </a:pPr>
            <a:r>
              <a:rPr lang="en-US" altLang="zh-CN" sz="1400" dirty="0">
                <a:latin typeface="+mn-lt"/>
                <a:hlinkClick r:id="rId3"/>
              </a:rPr>
              <a:t>http://www.undp.org/cpr/iasc/content/docs/UNDP_Capacity_Development.pdf</a:t>
            </a:r>
            <a:r>
              <a:rPr lang="en-US" altLang="zh-CN" sz="1400" dirty="0">
                <a:latin typeface="+mn-lt"/>
              </a:rPr>
              <a:t> </a:t>
            </a:r>
          </a:p>
          <a:p>
            <a:pPr>
              <a:tabLst>
                <a:tab pos="228600" algn="l"/>
              </a:tabLst>
              <a:defRPr/>
            </a:pPr>
            <a:r>
              <a:rPr lang="en-US" altLang="zh-CN" sz="1400" dirty="0">
                <a:latin typeface="+mn-lt"/>
              </a:rPr>
              <a:t>UNDP Capacity Development Practice Note, April 2006</a:t>
            </a:r>
          </a:p>
        </p:txBody>
      </p:sp>
    </p:spTree>
    <p:extLst>
      <p:ext uri="{BB962C8B-B14F-4D97-AF65-F5344CB8AC3E}">
        <p14:creationId xmlns:p14="http://schemas.microsoft.com/office/powerpoint/2010/main" val="100034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theme/theme1.xml><?xml version="1.0" encoding="utf-8"?>
<a:theme xmlns:a="http://schemas.openxmlformats.org/drawingml/2006/main" name="Custom Design">
  <a:themeElements>
    <a:clrScheme name="움직이는 텍스트">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slide for full image us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2196</TotalTime>
  <Words>3881</Words>
  <Application>Microsoft Office PowerPoint</Application>
  <PresentationFormat>On-screen Show (4:3)</PresentationFormat>
  <Paragraphs>396</Paragraphs>
  <Slides>37</Slides>
  <Notes>26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37</vt:i4>
      </vt:variant>
    </vt:vector>
  </HeadingPairs>
  <TitlesOfParts>
    <vt:vector size="50" baseType="lpstr">
      <vt:lpstr>맑은 고딕</vt:lpstr>
      <vt:lpstr>MS PGothic</vt:lpstr>
      <vt:lpstr>宋体</vt:lpstr>
      <vt:lpstr>Arial</vt:lpstr>
      <vt:lpstr>Arial Narrow</vt:lpstr>
      <vt:lpstr>Calibri</vt:lpstr>
      <vt:lpstr>Calibri Light</vt:lpstr>
      <vt:lpstr>Copperplate Gothic Light</vt:lpstr>
      <vt:lpstr>Symbol</vt:lpstr>
      <vt:lpstr>Times New Roman</vt:lpstr>
      <vt:lpstr>Custom Design</vt:lpstr>
      <vt:lpstr>Blank slide for full image use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ICCROM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ICCROM</dc:creator>
  <cp:lastModifiedBy>BADMAN Tim</cp:lastModifiedBy>
  <cp:revision>146</cp:revision>
  <dcterms:created xsi:type="dcterms:W3CDTF">2017-11-01T09:08:37Z</dcterms:created>
  <dcterms:modified xsi:type="dcterms:W3CDTF">2018-09-04T09:56:28Z</dcterms:modified>
</cp:coreProperties>
</file>