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-90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1BD948B-4559-4926-AE40-A47CCC4CD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98BF77E-0008-4BD9-A921-B1C3D12CC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CDAB934-B728-4CE0-935D-B70495E8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F894F24-0308-470C-9CFB-19BF2830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3AA08C3-9846-480B-95B7-736EA672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2495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C582185-2575-410B-B600-B0B29A5B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21D836E-F285-4569-A722-A84CC26A92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78FCAE6-2781-49FE-AA66-CF3B5A53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8E8208E-DACD-47D6-96AA-9463C6B7A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8B67DE6-0538-4FDE-AD33-5201BCB1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4297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BC8AAB1-A71C-4D15-A598-C2D69724E9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59CB0ED-FCBA-4FFC-BCAE-7A2C0115E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64A75A9-5409-4FA8-B57D-F536D9AA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EB5C77F-D59C-4209-9B55-F5CAE02B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FA17B94-3A89-441C-9021-830B78A4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8682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CEE8FAA-B01F-411C-9036-74128DDB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D1F18C0-19AF-4BBB-B97D-2713EFB8D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98A43D2-E8BA-4C77-8747-E200B20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DE4BF91-A51D-41ED-A815-A4A4431E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779A851-FA3F-4E8E-AB09-D8347AD6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85866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61AD2DE-F4C7-4C3E-96BE-A7D54A25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1D43CB0-E695-45BB-AD7F-B8425B584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B923409-EA9E-4EA7-8A6C-10AD9D5DB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824FE10-F8F9-4DEB-8B49-67494ADF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0E0ACED-F916-456D-9360-C2DC0329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8148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81DE10D-D366-4AAE-8610-49E964CF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178E3AF-3B4A-415A-B983-109E006EC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894EEEA-CC72-4D34-801E-A623E0AAD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A738F3A-B022-4807-A06B-C15374B8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2AFAA35-8405-44C5-A9DC-75D11DBD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83E1924-EA84-48D7-8A2C-999806C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8408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3BAF95E-F3BD-443A-88D3-5D3CEA79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CAF12BD-E0BE-4499-A532-118AFE374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4F604AA-BEC4-4F08-8A4D-2FDFA9279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D157849-CB9E-4309-950C-460A4560E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11802EF-C5A6-493B-9654-F5A15469D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BCEFA53-9C38-41A0-A47F-225FC490E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404F33A-3FFB-4070-AAAC-39D0EC62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17C60B8-6BE8-42C9-9DEF-DD9E2F1B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92242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4EDAB39-C90E-4693-88BC-8D66E5051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1BA4E840-C2E3-48C3-9EFF-C90069D5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54072EB-C791-46F2-9407-04B0E8F7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8358F2F-076D-4CAC-85F1-E800DED6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538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042579D-C521-477B-9EC8-3F0113C1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D499C33-3DBC-4099-8952-EBE47DE63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3114B41-6517-4A72-8654-D7E8B8A9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7689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4A961DD-525B-416E-AC28-02CD779C2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E6FA7CB-027D-4CA5-84C9-FC8F8A84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714A71D-FC96-4D2C-8EF9-EEDA38057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2E08C9F-3C48-416D-8F9D-584D003B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7F05A97-3874-4EA3-8BC3-73FD4297B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FC686C0-4693-4894-85A0-C350B092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3492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3667CE50-D41B-400F-AD44-4152AC61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FA24CF3-1E79-465D-8E0F-ABC3AC28C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F634682-FA1D-40B6-A091-E52FCF2FB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118E75B-2C35-4F54-A886-F5ED8E0D2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FEA93CD-A2DD-41B7-BDEE-8D5947F3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7877092-FB43-4195-864A-9B5D65D6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165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BD14833-DD4F-4748-A20C-1CB9B54E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62A60E3-B56B-4E74-90A3-58E54079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0575524-B61A-445C-A3D0-DF9F27383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4DBD-7F27-4613-9F12-5AAE1CC89456}" type="datetimeFigureOut">
              <a:rPr lang="is-IS" smtClean="0"/>
              <a:pPr/>
              <a:t>11.9.2018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568005C-F862-4567-8605-6F078E3EA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D3430055-3751-4516-8516-5A94D9740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F9D6-965C-4D94-88D0-9EA29B73C777}" type="slidenum">
              <a:rPr lang="is-IS" smtClean="0"/>
              <a:pPr/>
              <a:t>‹nr.›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22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louise@b-a-r-k.d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cky mountain&#10;&#10;Description generated with very high confidence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A8FEAEA-87D2-49DE-9110-14F95E1B8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473" y="0"/>
            <a:ext cx="12260946" cy="8140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9398A92D-3E4D-4A8B-A0F7-1F98E2C78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70156"/>
            <a:ext cx="9144000" cy="1695884"/>
          </a:xfrm>
        </p:spPr>
        <p:txBody>
          <a:bodyPr>
            <a:normAutofit/>
          </a:bodyPr>
          <a:lstStyle/>
          <a:p>
            <a:r>
              <a:rPr lang="is-IS" sz="4400" dirty="0">
                <a:solidFill>
                  <a:schemeClr val="bg1"/>
                </a:solidFill>
              </a:rPr>
              <a:t>THE NWHA application to NCM -TEG (terrestrial ecosystem group)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608222A9-B981-439C-A1AA-3EE4688FF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73506"/>
            <a:ext cx="9144000" cy="719780"/>
          </a:xfrm>
        </p:spPr>
        <p:txBody>
          <a:bodyPr>
            <a:normAutofit lnSpcReduction="10000"/>
          </a:bodyPr>
          <a:lstStyle/>
          <a:p>
            <a:r>
              <a:rPr lang="is-IS" dirty="0">
                <a:solidFill>
                  <a:schemeClr val="bg1"/>
                </a:solidFill>
              </a:rPr>
              <a:t>Olafur A. Jonsson</a:t>
            </a:r>
            <a:br>
              <a:rPr lang="is-IS" dirty="0">
                <a:solidFill>
                  <a:schemeClr val="bg1"/>
                </a:solidFill>
              </a:rPr>
            </a:br>
            <a:r>
              <a:rPr lang="is-IS" dirty="0">
                <a:solidFill>
                  <a:schemeClr val="bg1"/>
                </a:solidFill>
              </a:rPr>
              <a:t>Surtsey - Iceland</a:t>
            </a:r>
          </a:p>
        </p:txBody>
      </p:sp>
    </p:spTree>
    <p:extLst>
      <p:ext uri="{BB962C8B-B14F-4D97-AF65-F5344CB8AC3E}">
        <p14:creationId xmlns:p14="http://schemas.microsoft.com/office/powerpoint/2010/main" val="61959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F45C04FD-683C-4F7B-9A15-DF91C2E3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is-IS" dirty="0"/>
              <a:t>What is this </a:t>
            </a:r>
            <a:br>
              <a:rPr lang="is-IS" dirty="0"/>
            </a:br>
            <a:r>
              <a:rPr lang="is-IS" dirty="0"/>
              <a:t>project all about?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4A809D5-3600-46D4-A466-67F2349A54FB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8849D3D6-7CC2-4483-8443-568BC68DF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575041"/>
            <a:ext cx="5754716" cy="4102843"/>
          </a:xfrm>
        </p:spPr>
        <p:txBody>
          <a:bodyPr>
            <a:noAutofit/>
          </a:bodyPr>
          <a:lstStyle/>
          <a:p>
            <a:r>
              <a:rPr lang="en-GB" sz="1800" dirty="0"/>
              <a:t>Title of project: „Den </a:t>
            </a:r>
            <a:r>
              <a:rPr lang="en-GB" sz="1800" dirty="0" err="1"/>
              <a:t>nordiske</a:t>
            </a:r>
            <a:r>
              <a:rPr lang="en-GB" sz="1800" dirty="0"/>
              <a:t> </a:t>
            </a:r>
            <a:r>
              <a:rPr lang="en-GB" sz="1800" dirty="0" err="1"/>
              <a:t>Verdensarv</a:t>
            </a:r>
            <a:r>
              <a:rPr lang="en-GB" sz="1800" dirty="0"/>
              <a:t> </a:t>
            </a:r>
            <a:r>
              <a:rPr lang="en-GB" sz="1800" dirty="0" err="1"/>
              <a:t>sem</a:t>
            </a:r>
            <a:r>
              <a:rPr lang="en-GB" sz="1800" dirty="0"/>
              <a:t> </a:t>
            </a:r>
            <a:r>
              <a:rPr lang="en-GB" sz="1800" dirty="0" err="1"/>
              <a:t>en</a:t>
            </a:r>
            <a:r>
              <a:rPr lang="en-GB" sz="1800" dirty="0"/>
              <a:t> </a:t>
            </a:r>
            <a:r>
              <a:rPr lang="en-GB" sz="1800" dirty="0" err="1"/>
              <a:t>modelregion</a:t>
            </a:r>
            <a:r>
              <a:rPr lang="en-GB" sz="1800" dirty="0"/>
              <a:t> for </a:t>
            </a:r>
            <a:r>
              <a:rPr lang="en-GB" sz="1800" dirty="0" err="1"/>
              <a:t>bæredygtig</a:t>
            </a:r>
            <a:r>
              <a:rPr lang="en-GB" sz="1800" dirty="0"/>
              <a:t> </a:t>
            </a:r>
            <a:r>
              <a:rPr lang="en-GB" sz="1800" dirty="0" err="1"/>
              <a:t>turisme</a:t>
            </a:r>
            <a:r>
              <a:rPr lang="en-GB" sz="1800" dirty="0"/>
              <a:t>.“</a:t>
            </a:r>
          </a:p>
          <a:p>
            <a:pPr lvl="1"/>
            <a:r>
              <a:rPr lang="en-GB" sz="1800" b="1" dirty="0"/>
              <a:t>„The Nordic World Heritage as  a model region of sustainable tourism“	</a:t>
            </a:r>
          </a:p>
          <a:p>
            <a:r>
              <a:rPr lang="en-US" sz="1800" dirty="0"/>
              <a:t>The long term aims of the project are:</a:t>
            </a:r>
          </a:p>
          <a:p>
            <a:pPr lvl="1"/>
            <a:r>
              <a:rPr lang="en-US" sz="1800" b="1" dirty="0"/>
              <a:t>To address the impact of tourism on NWH sites.</a:t>
            </a:r>
          </a:p>
          <a:p>
            <a:pPr lvl="1"/>
            <a:r>
              <a:rPr lang="en-US" sz="1800" b="1" dirty="0"/>
              <a:t>To encourage, inspire and aid the NWH sites to develop sustainable tourism strategies </a:t>
            </a:r>
          </a:p>
          <a:p>
            <a:pPr lvl="1"/>
            <a:r>
              <a:rPr lang="en-US" sz="1800" b="1" dirty="0"/>
              <a:t>To improve the recreational carrying capacity of NWH sites.</a:t>
            </a:r>
          </a:p>
          <a:p>
            <a:pPr lvl="1"/>
            <a:r>
              <a:rPr lang="en-US" sz="1800" b="1" dirty="0"/>
              <a:t>To encourage partnerships on sustainable tourism across the Nordic borders.</a:t>
            </a:r>
            <a:endParaRPr lang="en-GB" sz="1800" b="1" dirty="0"/>
          </a:p>
        </p:txBody>
      </p:sp>
      <p:pic>
        <p:nvPicPr>
          <p:cNvPr id="5" name="Picture 4" descr="A large body of water&#10;&#10;Description generated with very high confidence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2E9967B5-C187-4069-AFEF-93A8B301C8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0006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4B990778-6464-41BD-82A3-81D4E461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" y="365125"/>
            <a:ext cx="7222435" cy="1325563"/>
          </a:xfrm>
        </p:spPr>
        <p:txBody>
          <a:bodyPr>
            <a:normAutofit/>
          </a:bodyPr>
          <a:lstStyle/>
          <a:p>
            <a:r>
              <a:rPr lang="is-IS" sz="4000" dirty="0"/>
              <a:t>What will be the main outcome?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EDEEBF6-B964-4DF5-BED4-41B104C2F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510748"/>
            <a:ext cx="7093126" cy="4982127"/>
          </a:xfrm>
        </p:spPr>
        <p:txBody>
          <a:bodyPr>
            <a:normAutofit lnSpcReduction="10000"/>
          </a:bodyPr>
          <a:lstStyle/>
          <a:p>
            <a:r>
              <a:rPr lang="is-IS" dirty="0"/>
              <a:t>Knowledge through case research and surveys:</a:t>
            </a:r>
          </a:p>
          <a:p>
            <a:pPr lvl="1"/>
            <a:r>
              <a:rPr lang="is-IS" dirty="0"/>
              <a:t>Focusing on sites‘ approach and practical experience </a:t>
            </a:r>
          </a:p>
          <a:p>
            <a:pPr lvl="1"/>
            <a:r>
              <a:rPr lang="is-IS" dirty="0"/>
              <a:t>The use or non use of the UNESCO Sustainable Tourism Toolkit. </a:t>
            </a:r>
          </a:p>
          <a:p>
            <a:pPr lvl="1"/>
            <a:r>
              <a:rPr lang="is-IS" b="1" dirty="0"/>
              <a:t>Best case examples – model sites?!</a:t>
            </a:r>
            <a:endParaRPr lang="is-IS" dirty="0"/>
          </a:p>
          <a:p>
            <a:r>
              <a:rPr lang="is-IS" dirty="0"/>
              <a:t>Workshop on the NWH 2019 conference:</a:t>
            </a:r>
          </a:p>
          <a:p>
            <a:pPr lvl="1"/>
            <a:r>
              <a:rPr lang="is-IS" dirty="0"/>
              <a:t>discussing results as well as </a:t>
            </a:r>
          </a:p>
          <a:p>
            <a:pPr lvl="1"/>
            <a:r>
              <a:rPr lang="is-IS" dirty="0"/>
              <a:t>developing new solution for promoting the toolkit</a:t>
            </a:r>
          </a:p>
          <a:p>
            <a:r>
              <a:rPr lang="is-IS" dirty="0"/>
              <a:t>Debrief material presenting outcome</a:t>
            </a:r>
          </a:p>
          <a:p>
            <a:r>
              <a:rPr lang="is-IS" dirty="0"/>
              <a:t>Promoting toolkit at site level</a:t>
            </a:r>
          </a:p>
          <a:p>
            <a:endParaRPr lang="is-IS" dirty="0"/>
          </a:p>
        </p:txBody>
      </p:sp>
      <p:pic>
        <p:nvPicPr>
          <p:cNvPr id="5" name="Picture 4" descr="A picture containing outdoor, nature&#10;&#10;Description generated with high confidence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E78FA3B9-2736-4579-9199-D151544996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7000" y="1143000"/>
            <a:ext cx="6858000" cy="457200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3753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3DE2CFE-42F2-48F0-8706-5264E012B10C}"/>
              </a:ext>
              <a:ext uri="{C183D7F6-B498-43B3-948B-1728B52AA6E4}">
                <adec:decorative xmlns="" xmlns:adec="http://schemas.microsoft.com/office/drawing/2017/decorative" xmlns:mv="urn:schemas-microsoft-com:mac:vml" xmlns:mc="http://schemas.openxmlformats.org/markup-compatibility/2006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xmlns:mv="urn:schemas-microsoft-com:mac:vml" xmlns:mc="http://schemas.openxmlformats.org/markup-compatibility/2006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76324CFB-DDCB-4BA8-A305-AC0B972D0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is-IS" sz="3200" dirty="0">
                <a:solidFill>
                  <a:srgbClr val="FFFFFF"/>
                </a:solidFill>
              </a:rPr>
              <a:t>Who will do the job?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A01DB4CA-7472-4974-B594-B8C7221F4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423" y="3355129"/>
            <a:ext cx="3990501" cy="3404017"/>
          </a:xfrm>
        </p:spPr>
        <p:txBody>
          <a:bodyPr>
            <a:normAutofit/>
          </a:bodyPr>
          <a:lstStyle/>
          <a:p>
            <a:r>
              <a:rPr lang="is-IS" sz="1800" b="1" dirty="0"/>
              <a:t>Project manager:</a:t>
            </a:r>
          </a:p>
          <a:p>
            <a:pPr lvl="1"/>
            <a:r>
              <a:rPr lang="is-IS" sz="1800" b="1" dirty="0"/>
              <a:t>Louise Work Havelund, BARK Rådgivning (</a:t>
            </a:r>
            <a:r>
              <a:rPr lang="is-IS" sz="1800" b="1" dirty="0">
                <a:hlinkClick r:id="rId2"/>
              </a:rPr>
              <a:t>louise@b-a-r-k.dk</a:t>
            </a:r>
            <a:r>
              <a:rPr lang="is-IS" sz="1800" b="1" dirty="0"/>
              <a:t>)</a:t>
            </a:r>
          </a:p>
          <a:p>
            <a:r>
              <a:rPr lang="is-IS" sz="1800" dirty="0"/>
              <a:t>Manager in charge</a:t>
            </a:r>
          </a:p>
          <a:p>
            <a:pPr lvl="1"/>
            <a:r>
              <a:rPr lang="is-IS" sz="1800" dirty="0"/>
              <a:t>Birgitte Sidenius Bjerg Lamp</a:t>
            </a:r>
          </a:p>
          <a:p>
            <a:r>
              <a:rPr lang="is-IS" sz="1800" dirty="0"/>
              <a:t>Other representatives:</a:t>
            </a:r>
          </a:p>
          <a:p>
            <a:pPr lvl="1"/>
            <a:r>
              <a:rPr lang="is-IS" sz="1800" dirty="0"/>
              <a:t>Rita Johansen – Vega, Norway</a:t>
            </a:r>
          </a:p>
          <a:p>
            <a:pPr lvl="1"/>
            <a:r>
              <a:rPr lang="is-IS" sz="1800" dirty="0"/>
              <a:t>Ólafur A. Jónsson – Surtsey, Iceland</a:t>
            </a:r>
          </a:p>
          <a:p>
            <a:pPr lvl="1"/>
            <a:r>
              <a:rPr lang="is-IS" sz="1800" dirty="0"/>
              <a:t>Peter Debrine - UNESCO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0B41F02A-46E2-4A10-9D89-74B6F028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24" y="952500"/>
            <a:ext cx="7253417" cy="382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C485D1AA-FDE6-44F5-A39A-5164A547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2" y="345060"/>
            <a:ext cx="3651467" cy="1676603"/>
          </a:xfrm>
        </p:spPr>
        <p:txBody>
          <a:bodyPr>
            <a:normAutofit/>
          </a:bodyPr>
          <a:lstStyle/>
          <a:p>
            <a:r>
              <a:rPr lang="is-IS" dirty="0"/>
              <a:t>When and how?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B90E6328-6DCC-42AE-83E2-5CA9A8066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2" y="2162432"/>
            <a:ext cx="4040905" cy="4061387"/>
          </a:xfrm>
        </p:spPr>
        <p:txBody>
          <a:bodyPr>
            <a:noAutofit/>
          </a:bodyPr>
          <a:lstStyle/>
          <a:p>
            <a:r>
              <a:rPr lang="is-IS" sz="2000" dirty="0"/>
              <a:t>Start of the project </a:t>
            </a:r>
            <a:r>
              <a:rPr lang="is-IS" sz="2000" b="1" dirty="0"/>
              <a:t>– if funding is acquired</a:t>
            </a:r>
            <a:r>
              <a:rPr lang="is-IS" sz="2000" dirty="0"/>
              <a:t> – Jan 2019</a:t>
            </a:r>
          </a:p>
          <a:p>
            <a:r>
              <a:rPr lang="is-IS" sz="2000" dirty="0"/>
              <a:t>Timetable for the project in 2019:</a:t>
            </a:r>
          </a:p>
          <a:p>
            <a:pPr lvl="1"/>
            <a:r>
              <a:rPr lang="is-IS" sz="2000" dirty="0"/>
              <a:t>January – June: Research and analysis (phase 1)</a:t>
            </a:r>
          </a:p>
          <a:p>
            <a:pPr lvl="1"/>
            <a:r>
              <a:rPr lang="is-IS" sz="2000" dirty="0"/>
              <a:t>August – October: Conference workshop (phase 2)</a:t>
            </a:r>
          </a:p>
          <a:p>
            <a:pPr lvl="1"/>
            <a:r>
              <a:rPr lang="is-IS" sz="2000" dirty="0"/>
              <a:t>October – November: Seminar meetings (phase 3)</a:t>
            </a:r>
          </a:p>
          <a:p>
            <a:pPr lvl="1"/>
            <a:r>
              <a:rPr lang="is-IS" sz="2000" dirty="0"/>
              <a:t>November – December: Communication (phase 4)</a:t>
            </a:r>
          </a:p>
          <a:p>
            <a:pPr lvl="1"/>
            <a:r>
              <a:rPr lang="is-IS" sz="2000" dirty="0"/>
              <a:t>December – January: Evaluation (phase 5)</a:t>
            </a:r>
          </a:p>
          <a:p>
            <a:endParaRPr lang="is-IS" sz="2000" dirty="0"/>
          </a:p>
        </p:txBody>
      </p:sp>
      <p:pic>
        <p:nvPicPr>
          <p:cNvPr id="5" name="Picture 4" descr="A person standing next to a body of water&#10;&#10;Description generated with high confidence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id="{5B7B49D6-41E8-4C46-B452-5142D5FBB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contras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1654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234</Words>
  <Application>Microsoft Office PowerPoint</Application>
  <PresentationFormat>Brugerdefineret</PresentationFormat>
  <Paragraphs>37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5</vt:i4>
      </vt:variant>
    </vt:vector>
  </HeadingPairs>
  <TitlesOfParts>
    <vt:vector size="6" baseType="lpstr">
      <vt:lpstr>Office Theme</vt:lpstr>
      <vt:lpstr>THE NWHA application to NCM -TEG (terrestrial ecosystem group) </vt:lpstr>
      <vt:lpstr>What is this  project all about?</vt:lpstr>
      <vt:lpstr>What will be the main outcome?</vt:lpstr>
      <vt:lpstr>Who will do the job?</vt:lpstr>
      <vt:lpstr>When and how?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NWHA application to NCM -TEG (terrestrial ecosystem group)</dc:title>
  <dc:creator>Ólafur A. Jónsson</dc:creator>
  <cp:lastModifiedBy>Mette Nørregaard Christensen</cp:lastModifiedBy>
  <cp:revision>14</cp:revision>
  <dcterms:created xsi:type="dcterms:W3CDTF">2018-09-11T04:13:31Z</dcterms:created>
  <dcterms:modified xsi:type="dcterms:W3CDTF">2018-09-11T05:41:57Z</dcterms:modified>
</cp:coreProperties>
</file>