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72" r:id="rId7"/>
    <p:sldId id="262" r:id="rId8"/>
    <p:sldId id="273" r:id="rId9"/>
    <p:sldId id="274" r:id="rId10"/>
    <p:sldId id="277" r:id="rId11"/>
    <p:sldId id="275" r:id="rId12"/>
    <p:sldId id="278" r:id="rId13"/>
    <p:sldId id="280" r:id="rId14"/>
    <p:sldId id="281" r:id="rId15"/>
    <p:sldId id="259" r:id="rId16"/>
    <p:sldId id="260" r:id="rId17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B312A78-1557-474F-977B-16D9CA9EF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93EFDACC-202C-4DD0-8FBB-47B557992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0D360C9-EEDC-414D-BA70-60CB79D4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93887C8-6BC3-4965-B1FE-B55797F3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38F23C3-28F2-41C2-8DC9-2AF127BD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2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C937038-1955-4B81-A90A-F23735AD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F8C972F2-6078-4B67-8180-9F77DCBC1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72D86B-B748-460E-B7E5-79D4E01F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291371FA-5FD4-4F62-B370-6B0B1CF3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AE94947-FF96-48DF-AC5D-19D6A76A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50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DC3EC78D-0BB2-4C6B-B3C0-9B01BE223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2FF12A21-355F-447A-BBCB-DEAC50BF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71F1181-BF9F-48CF-BA69-7E085633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C4AEF80-E829-4CCD-BC4F-B80A05EB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B9584A5-3456-4234-A8C1-301DCB47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3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EED2DFB-9183-4E67-BBFA-F4C1F7AC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762A256-E5F0-477E-A9D9-64EC7D97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798C46C-8854-41E6-9EE2-E2C05F56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4F2A4BC-3A47-44CC-993B-FF78BD93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889BF6-A68A-4512-A5C3-F46204D2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61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D2FC740-56F5-414C-ABEC-F6DDE5A2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EF6D2E4C-926A-4AE8-9CC4-6203CADF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AC3D8B8-3FA1-4188-8FF9-AE2E915D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E78235B-7A76-489D-94BB-8E97594C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C40EA68F-55B4-4C68-8591-D287E215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4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E22B7D6-40C4-4950-95E9-C650C0DD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BC25C37-671B-4C2F-831B-3354B7D0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5F7E11C-0F8F-49F0-8BA7-1ED95C74D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72B76ED9-8114-4973-BEFE-BCE93C0F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99AF5C97-191C-434F-94A3-CA8B1657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5531AA0B-356E-466E-A9A8-8178E81B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82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C14B9E2-5F9F-4290-AA91-CD69FFC1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03AF3B57-B16D-4430-B08E-0C08AACC8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B8EAF17E-8215-4756-8860-C915434E2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2E6CDB56-D4F8-445F-A58F-3B1524BDC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4087B810-B834-44FD-AE24-0FA5F4875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4CD12391-DAD6-4AB8-AFED-441835CD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12A5ACD4-11B4-4612-B863-AA8ABD6A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969C357E-EEB9-429A-8649-540401D0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4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7409880-1D5F-4715-9AD4-6B30AC59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4B3258C-C076-475A-B162-10E9DD48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290202CB-7B02-4763-AE5B-BD45D17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944C4779-2FBC-417A-BCDC-CE7F7DF7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4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6BDBD27A-67EE-4085-9388-F47055EE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41373EC1-D7BC-4426-B054-5577704A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6974953C-60E1-4FDD-9237-4CF5C904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82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0B99D72-1588-4167-AA41-D4C4B131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684F5FD-FE3C-4C06-8E36-71AF29C9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5A22A215-18BC-4365-A281-D774EC3AC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E26A11A2-6C48-4CC9-8FEB-32764329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F880DD3A-AB99-4618-A9A7-693003EC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DB418BFD-F9A2-494D-9197-32238761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12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6538F6F-2581-4153-AE8A-BAD5461C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24B56475-D874-4DCB-A587-CE704835C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6267CFF1-33F6-4E4C-9E1D-6EE858121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039869EB-E7C5-4CA3-A3F4-CBDCBEAD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420EB76D-AA27-48B9-81EA-29016713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9875ECB7-3828-4B65-B728-C74D6CE9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7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47141CC8-CF02-429A-846A-8A143CAB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9153E328-33D9-4631-957E-B1D987FF1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7C31AAE-A092-4765-83D1-1CDE4C794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8FCB-736B-456B-9A83-FFDF58CCCDB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03B6502-C724-480A-8CB8-E5423601F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B8347C6-93C0-4FE2-B888-1C25765CA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9E98-149F-4388-A583-AC80C93A3649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diagonal.com/tag/medica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150DC8E-37AC-46D2-9A2C-5A232E00BA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622911A8-191F-422C-90E2-2B358C986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7C83544-F5F5-4097-B8C0-45B60EAA7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6" t="17679" r="20554" b="280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4974CCAD-D3B1-4B8C-AEB2-C101729C4EE6}"/>
              </a:ext>
            </a:extLst>
          </p:cNvPr>
          <p:cNvSpPr txBox="1"/>
          <p:nvPr/>
        </p:nvSpPr>
        <p:spPr>
          <a:xfrm>
            <a:off x="2369487" y="787179"/>
            <a:ext cx="6766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42nd </a:t>
            </a:r>
            <a:r>
              <a:rPr lang="nb-NO" sz="2800" dirty="0" err="1">
                <a:solidFill>
                  <a:schemeClr val="bg1"/>
                </a:solidFill>
              </a:rPr>
              <a:t>session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  <a:r>
              <a:rPr lang="nb-NO" sz="2800" dirty="0" err="1">
                <a:solidFill>
                  <a:schemeClr val="bg1"/>
                </a:solidFill>
              </a:rPr>
              <a:t>of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  <a:r>
              <a:rPr lang="nb-NO" sz="2800" dirty="0" err="1">
                <a:solidFill>
                  <a:schemeClr val="bg1"/>
                </a:solidFill>
              </a:rPr>
              <a:t>the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2800" dirty="0">
                <a:solidFill>
                  <a:schemeClr val="bg1"/>
                </a:solidFill>
              </a:rPr>
              <a:t>World Heritage Committee</a:t>
            </a:r>
          </a:p>
          <a:p>
            <a:pPr algn="ctr"/>
            <a:r>
              <a:rPr lang="nb-NO" sz="2800" dirty="0">
                <a:solidFill>
                  <a:schemeClr val="bg1"/>
                </a:solidFill>
              </a:rPr>
              <a:t>24 June – 4 </a:t>
            </a:r>
            <a:r>
              <a:rPr lang="nb-NO" sz="2800" dirty="0" err="1">
                <a:solidFill>
                  <a:schemeClr val="bg1"/>
                </a:solidFill>
              </a:rPr>
              <a:t>July</a:t>
            </a:r>
            <a:r>
              <a:rPr lang="nb-NO" sz="2800" dirty="0">
                <a:solidFill>
                  <a:schemeClr val="bg1"/>
                </a:solidFill>
              </a:rPr>
              <a:t> 2018</a:t>
            </a:r>
          </a:p>
          <a:p>
            <a:pPr algn="ctr"/>
            <a:r>
              <a:rPr lang="nb-NO" sz="2800" dirty="0">
                <a:solidFill>
                  <a:schemeClr val="bg1"/>
                </a:solidFill>
              </a:rPr>
              <a:t>Manama, Bahrain </a:t>
            </a:r>
          </a:p>
        </p:txBody>
      </p:sp>
    </p:spTree>
    <p:extLst>
      <p:ext uri="{BB962C8B-B14F-4D97-AF65-F5344CB8AC3E}">
        <p14:creationId xmlns:p14="http://schemas.microsoft.com/office/powerpoint/2010/main" val="286311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B878CB6-83E9-4B6D-A2DB-9D05548B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Development and/or </a:t>
            </a:r>
            <a:r>
              <a:rPr lang="nb-NO" b="1" dirty="0" err="1">
                <a:solidFill>
                  <a:srgbClr val="FF0000"/>
                </a:solidFill>
              </a:rPr>
              <a:t>conservation</a:t>
            </a:r>
            <a:r>
              <a:rPr lang="nb-NO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3A3EFBB-1F2A-47AC-9D0A-F8956457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489"/>
            <a:ext cx="10515600" cy="380747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A country’s legitimate need for economic and societal development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versus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The imperative of conservation and the transmission of intact WH values to future generations 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398B49B-B9F0-4580-A3BA-190FB617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We would like to thank you for: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123CF72-0B10-41E7-9A2A-028F0348D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137"/>
            <a:ext cx="10515600" cy="472982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Making the right priorities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en-GB" dirty="0"/>
              <a:t>Showing that you are a worthy holder of the WH status by making value-based decisions 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en-GB" dirty="0"/>
              <a:t>That you - as members of the Nordic WH family </a:t>
            </a:r>
            <a:r>
              <a:rPr lang="en-GB"/>
              <a:t>- care </a:t>
            </a:r>
            <a:r>
              <a:rPr lang="en-GB" dirty="0"/>
              <a:t>for each other on a national, regional and international level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en-GB" dirty="0"/>
              <a:t>That you – before putting plans into action – consider whether they might be of any consequence for the OUV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en-GB" dirty="0"/>
              <a:t>That you hold your professional flag high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772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CFBE2AD-AE9A-42AA-9B79-3D3507A6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002F28DE-1B3E-44DD-A685-4B3A122F5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34862"/>
          </a:xfrm>
        </p:spPr>
      </p:pic>
    </p:spTree>
    <p:extLst>
      <p:ext uri="{BB962C8B-B14F-4D97-AF65-F5344CB8AC3E}">
        <p14:creationId xmlns:p14="http://schemas.microsoft.com/office/powerpoint/2010/main" val="283107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ECB6F5E-8EC8-45CE-9311-22FB0777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EC0B3E60-E563-4AC8-A704-154BD6CFD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" y="0"/>
            <a:ext cx="12341318" cy="7231241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80E961C3-C0B4-4525-9255-0140F1A1C557}"/>
              </a:ext>
            </a:extLst>
          </p:cNvPr>
          <p:cNvSpPr txBox="1"/>
          <p:nvPr/>
        </p:nvSpPr>
        <p:spPr>
          <a:xfrm>
            <a:off x="1995777" y="365125"/>
            <a:ext cx="36867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70C0"/>
                </a:solidFill>
              </a:rPr>
              <a:t>43rd </a:t>
            </a:r>
            <a:r>
              <a:rPr lang="nb-NO" sz="3200" dirty="0" err="1">
                <a:solidFill>
                  <a:srgbClr val="0070C0"/>
                </a:solidFill>
              </a:rPr>
              <a:t>session</a:t>
            </a:r>
            <a:r>
              <a:rPr lang="nb-NO" sz="3200" dirty="0">
                <a:solidFill>
                  <a:srgbClr val="0070C0"/>
                </a:solidFill>
              </a:rPr>
              <a:t> </a:t>
            </a:r>
            <a:r>
              <a:rPr lang="nb-NO" sz="3200" dirty="0" err="1">
                <a:solidFill>
                  <a:srgbClr val="0070C0"/>
                </a:solidFill>
              </a:rPr>
              <a:t>of</a:t>
            </a:r>
            <a:r>
              <a:rPr lang="nb-NO" sz="3200" dirty="0">
                <a:solidFill>
                  <a:srgbClr val="0070C0"/>
                </a:solidFill>
              </a:rPr>
              <a:t> </a:t>
            </a:r>
            <a:r>
              <a:rPr lang="nb-NO" sz="3200" dirty="0" err="1">
                <a:solidFill>
                  <a:srgbClr val="0070C0"/>
                </a:solidFill>
              </a:rPr>
              <a:t>the</a:t>
            </a:r>
            <a:r>
              <a:rPr lang="nb-NO" sz="3200" dirty="0">
                <a:solidFill>
                  <a:srgbClr val="0070C0"/>
                </a:solidFill>
              </a:rPr>
              <a:t> World Heritage Committee:</a:t>
            </a:r>
          </a:p>
          <a:p>
            <a:pPr algn="ctr"/>
            <a:r>
              <a:rPr lang="nb-NO" sz="3200" dirty="0">
                <a:solidFill>
                  <a:srgbClr val="0070C0"/>
                </a:solidFill>
              </a:rPr>
              <a:t>30 June – 10 </a:t>
            </a:r>
            <a:r>
              <a:rPr lang="nb-NO" sz="3200" dirty="0" err="1">
                <a:solidFill>
                  <a:srgbClr val="0070C0"/>
                </a:solidFill>
              </a:rPr>
              <a:t>July</a:t>
            </a:r>
            <a:r>
              <a:rPr lang="nb-NO" sz="3200" dirty="0">
                <a:solidFill>
                  <a:srgbClr val="0070C0"/>
                </a:solidFill>
              </a:rPr>
              <a:t> 2019</a:t>
            </a:r>
          </a:p>
          <a:p>
            <a:pPr algn="ctr"/>
            <a:r>
              <a:rPr lang="nb-NO" sz="3200" dirty="0">
                <a:solidFill>
                  <a:srgbClr val="0070C0"/>
                </a:solidFill>
              </a:rPr>
              <a:t>Baku, </a:t>
            </a:r>
            <a:r>
              <a:rPr lang="nb-NO" sz="3200" dirty="0" err="1">
                <a:solidFill>
                  <a:srgbClr val="0070C0"/>
                </a:solidFill>
              </a:rPr>
              <a:t>Azerbaijan</a:t>
            </a:r>
            <a:endParaRPr lang="nb-NO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1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C740087-8843-4870-8154-EFE54224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Norway </a:t>
            </a:r>
            <a:br>
              <a:rPr lang="nb-NO" b="1" dirty="0"/>
            </a:br>
            <a:r>
              <a:rPr lang="nb-NO" b="1" dirty="0"/>
              <a:t>– </a:t>
            </a:r>
            <a:r>
              <a:rPr lang="nb-NO" b="1" dirty="0" err="1"/>
              <a:t>member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World Heritage Committee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78E3A62-CE7F-4D7F-8560-805AE8C5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8195"/>
            <a:ext cx="4306294" cy="3886200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From 2017 – 2021</a:t>
            </a:r>
          </a:p>
          <a:p>
            <a:r>
              <a:rPr lang="nb-NO" dirty="0"/>
              <a:t>21 </a:t>
            </a:r>
            <a:r>
              <a:rPr lang="nb-NO" dirty="0" err="1"/>
              <a:t>countries</a:t>
            </a:r>
            <a:r>
              <a:rPr lang="nb-NO" dirty="0"/>
              <a:t> (</a:t>
            </a:r>
            <a:r>
              <a:rPr lang="nb-NO" dirty="0" err="1"/>
              <a:t>states</a:t>
            </a:r>
            <a:r>
              <a:rPr lang="nb-NO" dirty="0"/>
              <a:t> </a:t>
            </a:r>
            <a:r>
              <a:rPr lang="nb-NO" dirty="0" err="1"/>
              <a:t>parites</a:t>
            </a:r>
            <a:r>
              <a:rPr lang="nb-NO" dirty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The Norwegian team: </a:t>
            </a:r>
          </a:p>
          <a:p>
            <a:r>
              <a:rPr lang="nb-NO" dirty="0" err="1"/>
              <a:t>Ministry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Climate</a:t>
            </a:r>
            <a:r>
              <a:rPr lang="nb-NO" dirty="0"/>
              <a:t> and Environment </a:t>
            </a:r>
          </a:p>
          <a:p>
            <a:r>
              <a:rPr lang="nb-NO" dirty="0" err="1"/>
              <a:t>Directorate</a:t>
            </a:r>
            <a:r>
              <a:rPr lang="nb-NO" dirty="0"/>
              <a:t> for Cultural Heritage - Riksantikvaren</a:t>
            </a:r>
          </a:p>
          <a:p>
            <a:r>
              <a:rPr lang="nb-NO" dirty="0"/>
              <a:t>Environment </a:t>
            </a:r>
            <a:r>
              <a:rPr lang="nb-NO" dirty="0" err="1"/>
              <a:t>Agency</a:t>
            </a:r>
            <a:r>
              <a:rPr lang="nb-NO" dirty="0"/>
              <a:t> - Miljødirektoratet</a:t>
            </a:r>
          </a:p>
          <a:p>
            <a:r>
              <a:rPr lang="nb-NO" dirty="0"/>
              <a:t>Norwegian </a:t>
            </a:r>
            <a:r>
              <a:rPr lang="nb-NO" dirty="0" err="1"/>
              <a:t>Delegation</a:t>
            </a:r>
            <a:r>
              <a:rPr lang="nb-NO" dirty="0"/>
              <a:t> to UNESCO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75B7B5B8-1053-4732-9D37-DB51EB467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0" y="1746601"/>
            <a:ext cx="6824870" cy="5118653"/>
          </a:xfrm>
        </p:spPr>
      </p:pic>
    </p:spTree>
    <p:extLst>
      <p:ext uri="{BB962C8B-B14F-4D97-AF65-F5344CB8AC3E}">
        <p14:creationId xmlns:p14="http://schemas.microsoft.com/office/powerpoint/2010/main" val="221202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878F719-FE66-43C6-8C4B-B623D333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The Committee is </a:t>
            </a:r>
            <a:r>
              <a:rPr lang="nb-NO" b="1" dirty="0" err="1"/>
              <a:t>responsible</a:t>
            </a:r>
            <a:r>
              <a:rPr lang="nb-NO" b="1" dirty="0"/>
              <a:t> for: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0B3153E-2990-48D8-8B99-AE409EA3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implementation of the World Heritage Convention</a:t>
            </a:r>
          </a:p>
          <a:p>
            <a:r>
              <a:rPr lang="en-US" dirty="0"/>
              <a:t>Defining the use of the World Heritage Fund </a:t>
            </a:r>
          </a:p>
          <a:p>
            <a:r>
              <a:rPr lang="en-US" dirty="0"/>
              <a:t>The final say on whether a property is inscribed on the World Heritage List</a:t>
            </a:r>
          </a:p>
          <a:p>
            <a:r>
              <a:rPr lang="en-US" dirty="0"/>
              <a:t>Examining reports on the state of conservation</a:t>
            </a:r>
          </a:p>
          <a:p>
            <a:r>
              <a:rPr lang="en-US" dirty="0"/>
              <a:t>Deciding on the inscription or deletion of properties on the List of World Heritage in Danger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0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369592C-4819-426B-B5E2-B7F7C83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424"/>
          </a:xfrm>
        </p:spPr>
        <p:txBody>
          <a:bodyPr/>
          <a:lstStyle/>
          <a:p>
            <a:r>
              <a:rPr lang="nb-NO" b="1" dirty="0"/>
              <a:t>42COM </a:t>
            </a:r>
            <a:r>
              <a:rPr lang="nb-NO" b="1" dirty="0" err="1"/>
              <a:t>Timetable</a:t>
            </a:r>
            <a:endParaRPr lang="nb-NO" b="1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xmlns="" id="{B1D0A4EC-F246-4E88-A0A3-60656D0CF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83683"/>
              </p:ext>
            </p:extLst>
          </p:nvPr>
        </p:nvGraphicFramePr>
        <p:xfrm>
          <a:off x="838200" y="1542553"/>
          <a:ext cx="9561445" cy="4950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811">
                  <a:extLst>
                    <a:ext uri="{9D8B030D-6E8A-4147-A177-3AD203B41FA5}">
                      <a16:colId xmlns:a16="http://schemas.microsoft.com/office/drawing/2014/main" xmlns="" val="1559676887"/>
                    </a:ext>
                  </a:extLst>
                </a:gridCol>
                <a:gridCol w="7248634">
                  <a:extLst>
                    <a:ext uri="{9D8B030D-6E8A-4147-A177-3AD203B41FA5}">
                      <a16:colId xmlns:a16="http://schemas.microsoft.com/office/drawing/2014/main" xmlns="" val="612539128"/>
                    </a:ext>
                  </a:extLst>
                </a:gridCol>
              </a:tblGrid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2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Admission of Observers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893227957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Adoption of the Agenda and Timetable 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128237514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4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Report of the Rapporteur of the 41st session of the World Heritage Committee (Krakow, 2017)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4270561477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14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Presentation of the final accounts of the World Heritage Fund for 2016-2017, implementation of the World Heritage Fund under the biennium 2018-2019 and follow-up to Decision 41 COM 14 [Constitution of consultative body]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558302182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12A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Follow-up to Recommendations of Evaluations and Audits on Working Methods: outcomes of the ad-hoc Working Group [Opening of the item]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848792302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5A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Report of the World Heritage Centre on its activities and the implementation of the World Heritage Committee’s Decisions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086075611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5B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Reports of the Advisory Bodies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668568089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6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Follow-up to the World Heritage Capacity-building Strategy and Progress Report on the World Heritage-related category 2 centres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817019286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10A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Progress report on the preparation of the Third cycle of Periodic Reporting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4093204059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7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State of conservation of World Heritage properties [Opening of the item]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824437540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7A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State of conservation of the properties inscribed on the List of World Heritage in Danger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230988043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7B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State of conservation of properties inscribed on the World Heritage List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038290737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8A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Tentative Lists of States Parties submitted as of 15 April 2018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109083337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8B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Nominations to the World Heritage List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1654114607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8D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Clarifications of property boundaries and areas by States Parties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643050113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8E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Review and approval of retrospective Statements of Outstanding Universal Value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865803479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12B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Follow up and implementation of the recommendations of the Working Group on Governance as endorsed by the General Conference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1144069307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11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Progress report on a Draft Policy Compendium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424864689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8C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Update of the World Heritage List and of the List of World Heritage in Danger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541374306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7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State of conservation of World Heritage properties [Closing of the item]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1773390700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13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International Assistance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547636340"/>
                  </a:ext>
                </a:extLst>
              </a:tr>
              <a:tr h="306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14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Presentation of the final accounts of the World Heritage Fund for 2016-2017, implementation of the World Heritage Fund under the biennium 2018-2019 and follow-up to Decision 41 COM 14 [Report of the consultative body]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1165654894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9A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Progress report on the reflection concerning the Upstream Process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423727779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12A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Follow-up to Recommendations of Evaluations and Audits on Working Methods: outcomes of the ad-hoc working group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1993054435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15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Other Business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483049842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16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Election of the Chairperson, Vice-Chairpersons and Rapporteur of the 43</a:t>
                      </a:r>
                      <a:r>
                        <a:rPr lang="en-GB" sz="800" baseline="30000">
                          <a:effectLst/>
                        </a:rPr>
                        <a:t>rd</a:t>
                      </a:r>
                      <a:r>
                        <a:rPr lang="en-GB" sz="800">
                          <a:effectLst/>
                        </a:rPr>
                        <a:t> session of the World Heritage Committee (2019)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346812193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17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Provisional Agenda of the 43rd session of the World Heritage Committee (2019)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817214476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Report preparation by the Secretariat and the Rapporteur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3411366619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Closing Ceremony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517788056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18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Adoption of the report of decisions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2568368297"/>
                  </a:ext>
                </a:extLst>
              </a:tr>
              <a:tr h="149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Item 19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Closing session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87" marR="64287" marT="0" marB="0"/>
                </a:tc>
                <a:extLst>
                  <a:ext uri="{0D108BD9-81ED-4DB2-BD59-A6C34878D82A}">
                    <a16:rowId xmlns:a16="http://schemas.microsoft.com/office/drawing/2014/main" xmlns="" val="197999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9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CCAAB84-7AD7-448B-BCC5-C1F34626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How </a:t>
            </a:r>
            <a:r>
              <a:rPr lang="nb-NO" b="1" dirty="0" err="1"/>
              <a:t>did</a:t>
            </a:r>
            <a:r>
              <a:rPr lang="nb-NO" b="1" dirty="0"/>
              <a:t> </a:t>
            </a:r>
            <a:r>
              <a:rPr lang="nb-NO" b="1" dirty="0" err="1"/>
              <a:t>we</a:t>
            </a:r>
            <a:r>
              <a:rPr lang="nb-NO" b="1" dirty="0"/>
              <a:t> </a:t>
            </a:r>
            <a:r>
              <a:rPr lang="nb-NO" b="1" dirty="0" err="1"/>
              <a:t>prepare</a:t>
            </a:r>
            <a:r>
              <a:rPr lang="nb-NO" b="1" dirty="0"/>
              <a:t> for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meeting</a:t>
            </a:r>
            <a:r>
              <a:rPr lang="nb-NO" b="1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C2BEC18-4540-4CA8-990C-091A3B648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48069"/>
            <a:ext cx="5896555" cy="42288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u="sng" dirty="0"/>
              <a:t>In Oslo/Trondheim: </a:t>
            </a:r>
          </a:p>
          <a:p>
            <a:r>
              <a:rPr lang="nb-NO" dirty="0"/>
              <a:t>R</a:t>
            </a:r>
            <a:r>
              <a:rPr lang="en-GB" dirty="0" err="1"/>
              <a:t>eading</a:t>
            </a:r>
            <a:r>
              <a:rPr lang="en-GB" dirty="0"/>
              <a:t> piles of documents</a:t>
            </a:r>
          </a:p>
          <a:p>
            <a:r>
              <a:rPr lang="en-GB" dirty="0"/>
              <a:t>Reporting to the responsible ministries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In Paris (once a month): </a:t>
            </a:r>
          </a:p>
          <a:p>
            <a:r>
              <a:rPr lang="nb-NO" dirty="0" err="1"/>
              <a:t>Attending</a:t>
            </a:r>
            <a:r>
              <a:rPr lang="nb-NO" dirty="0"/>
              <a:t> Ad hoc </a:t>
            </a:r>
            <a:r>
              <a:rPr lang="nb-NO" dirty="0" err="1"/>
              <a:t>Working</a:t>
            </a:r>
            <a:r>
              <a:rPr lang="nb-NO" dirty="0"/>
              <a:t> Group </a:t>
            </a:r>
            <a:r>
              <a:rPr lang="nb-NO" dirty="0" err="1"/>
              <a:t>meetings</a:t>
            </a:r>
            <a:r>
              <a:rPr lang="nb-NO" dirty="0"/>
              <a:t> </a:t>
            </a:r>
          </a:p>
          <a:p>
            <a:r>
              <a:rPr lang="nb-NO" dirty="0" err="1"/>
              <a:t>Arranging</a:t>
            </a:r>
            <a:r>
              <a:rPr lang="nb-NO" dirty="0"/>
              <a:t> bilateral </a:t>
            </a:r>
            <a:r>
              <a:rPr lang="nb-NO" dirty="0" err="1"/>
              <a:t>meetings</a:t>
            </a:r>
            <a:endParaRPr lang="nb-NO" dirty="0"/>
          </a:p>
          <a:p>
            <a:r>
              <a:rPr lang="nb-NO" dirty="0" err="1"/>
              <a:t>Discussing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Nordic </a:t>
            </a:r>
            <a:r>
              <a:rPr lang="nb-NO" dirty="0" err="1"/>
              <a:t>delegations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E2F557CA-1DC9-43DD-ACD3-CF0344BE08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48278" y="2148192"/>
            <a:ext cx="5343722" cy="3206233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506C55D0-8181-4498-B721-984A5285D9BE}"/>
              </a:ext>
            </a:extLst>
          </p:cNvPr>
          <p:cNvSpPr txBox="1"/>
          <p:nvPr/>
        </p:nvSpPr>
        <p:spPr>
          <a:xfrm>
            <a:off x="7259096" y="5205356"/>
            <a:ext cx="30089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://thediagonal.com/tag/medical/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/3.0/"/>
              </a:rPr>
              <a:t>CC BY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28072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05F337A-9CF4-41C7-A2D0-D6676EF4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So </a:t>
            </a:r>
            <a:r>
              <a:rPr lang="nb-NO" b="1" dirty="0" err="1"/>
              <a:t>how</a:t>
            </a:r>
            <a:r>
              <a:rPr lang="nb-NO" b="1" dirty="0"/>
              <a:t> </a:t>
            </a:r>
            <a:r>
              <a:rPr lang="nb-NO" b="1" dirty="0" err="1"/>
              <a:t>did</a:t>
            </a:r>
            <a:r>
              <a:rPr lang="nb-NO" b="1" dirty="0"/>
              <a:t> </a:t>
            </a:r>
            <a:r>
              <a:rPr lang="nb-NO" b="1" dirty="0" err="1"/>
              <a:t>we</a:t>
            </a:r>
            <a:r>
              <a:rPr lang="nb-NO" b="1" dirty="0"/>
              <a:t> do?</a:t>
            </a:r>
            <a:br>
              <a:rPr lang="nb-NO" b="1" dirty="0"/>
            </a:br>
            <a:r>
              <a:rPr lang="nb-NO" b="1" dirty="0" err="1"/>
              <a:t>Rather</a:t>
            </a:r>
            <a:r>
              <a:rPr lang="nb-NO" b="1" dirty="0"/>
              <a:t>; </a:t>
            </a:r>
            <a:r>
              <a:rPr lang="nb-NO" b="1" dirty="0" err="1"/>
              <a:t>this</a:t>
            </a:r>
            <a:r>
              <a:rPr lang="nb-NO" b="1" dirty="0"/>
              <a:t> is </a:t>
            </a:r>
            <a:r>
              <a:rPr lang="nb-NO" b="1" dirty="0" err="1"/>
              <a:t>what</a:t>
            </a:r>
            <a:r>
              <a:rPr lang="nb-NO" b="1" dirty="0"/>
              <a:t> </a:t>
            </a:r>
            <a:r>
              <a:rPr lang="nb-NO" b="1" dirty="0" err="1"/>
              <a:t>we</a:t>
            </a:r>
            <a:r>
              <a:rPr lang="nb-NO" b="1" dirty="0"/>
              <a:t> </a:t>
            </a:r>
            <a:r>
              <a:rPr lang="nb-NO" b="1" dirty="0" err="1"/>
              <a:t>had</a:t>
            </a:r>
            <a:r>
              <a:rPr lang="nb-NO" b="1" dirty="0"/>
              <a:t> to </a:t>
            </a:r>
            <a:r>
              <a:rPr lang="nb-NO" b="1" dirty="0" err="1"/>
              <a:t>deal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:</a:t>
            </a:r>
            <a:r>
              <a:rPr lang="nb-NO" dirty="0"/>
              <a:t/>
            </a:r>
            <a:br>
              <a:rPr lang="nb-NO" dirty="0"/>
            </a:b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B2145B6-E71F-4E37-85C7-AE354F0B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6781" cy="4351338"/>
          </a:xfrm>
        </p:spPr>
        <p:txBody>
          <a:bodyPr/>
          <a:lstStyle/>
          <a:p>
            <a:r>
              <a:rPr lang="nb-NO" dirty="0" err="1"/>
              <a:t>Deviation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AB and Committee </a:t>
            </a:r>
            <a:r>
              <a:rPr lang="nb-NO" dirty="0" err="1"/>
              <a:t>decisions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Fact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 </a:t>
            </a:r>
            <a:r>
              <a:rPr lang="nb-NO" dirty="0" err="1"/>
              <a:t>colliding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politics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Intensive </a:t>
            </a:r>
            <a:r>
              <a:rPr lang="nb-NO" dirty="0" err="1"/>
              <a:t>lobbying</a:t>
            </a:r>
            <a:r>
              <a:rPr lang="nb-NO" dirty="0"/>
              <a:t> and </a:t>
            </a:r>
            <a:r>
              <a:rPr lang="nb-NO" dirty="0" err="1"/>
              <a:t>sometimes</a:t>
            </a:r>
            <a:r>
              <a:rPr lang="nb-NO" dirty="0"/>
              <a:t> </a:t>
            </a:r>
            <a:r>
              <a:rPr lang="nb-NO" dirty="0" err="1"/>
              <a:t>threats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E81CA238-992B-4F35-9029-DFAF23F7F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768399"/>
            <a:ext cx="6019801" cy="4006685"/>
          </a:xfrm>
        </p:spPr>
      </p:pic>
    </p:spTree>
    <p:extLst>
      <p:ext uri="{BB962C8B-B14F-4D97-AF65-F5344CB8AC3E}">
        <p14:creationId xmlns:p14="http://schemas.microsoft.com/office/powerpoint/2010/main" val="145347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BAD5F3C-BAC9-40E6-BDAF-10DEDF1A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Main </a:t>
            </a:r>
            <a:r>
              <a:rPr lang="nb-NO" b="1" dirty="0" err="1">
                <a:solidFill>
                  <a:srgbClr val="FF0000"/>
                </a:solidFill>
              </a:rPr>
              <a:t>perception</a:t>
            </a:r>
            <a:r>
              <a:rPr lang="nb-NO" b="1" dirty="0">
                <a:solidFill>
                  <a:srgbClr val="FF0000"/>
                </a:solidFill>
              </a:rPr>
              <a:t>: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1A7E6DF-4E03-4143-B2E9-B9681E7C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6809"/>
            <a:ext cx="10515600" cy="33701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>
                <a:solidFill>
                  <a:srgbClr val="FF0000"/>
                </a:solidFill>
              </a:rPr>
              <a:t>«If </a:t>
            </a:r>
            <a:r>
              <a:rPr lang="nb-NO" sz="4000" dirty="0" err="1">
                <a:solidFill>
                  <a:srgbClr val="FF0000"/>
                </a:solidFill>
              </a:rPr>
              <a:t>we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can’t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win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the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great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battles</a:t>
            </a:r>
            <a:r>
              <a:rPr lang="nb-NO" sz="4000" dirty="0">
                <a:solidFill>
                  <a:srgbClr val="FF0000"/>
                </a:solidFill>
              </a:rPr>
              <a:t>, </a:t>
            </a:r>
            <a:r>
              <a:rPr lang="nb-NO" sz="4000" dirty="0" err="1">
                <a:solidFill>
                  <a:srgbClr val="FF0000"/>
                </a:solidFill>
              </a:rPr>
              <a:t>we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shall</a:t>
            </a:r>
            <a:r>
              <a:rPr lang="nb-NO" sz="4000" dirty="0">
                <a:solidFill>
                  <a:srgbClr val="FF0000"/>
                </a:solidFill>
              </a:rPr>
              <a:t> at </a:t>
            </a:r>
            <a:r>
              <a:rPr lang="nb-NO" sz="4000" dirty="0" err="1">
                <a:solidFill>
                  <a:srgbClr val="FF0000"/>
                </a:solidFill>
              </a:rPr>
              <a:t>least</a:t>
            </a:r>
            <a:r>
              <a:rPr lang="nb-NO" sz="4000" dirty="0">
                <a:solidFill>
                  <a:srgbClr val="FF0000"/>
                </a:solidFill>
              </a:rPr>
              <a:t> pull </a:t>
            </a:r>
            <a:r>
              <a:rPr lang="nb-NO" sz="4000" dirty="0" err="1">
                <a:solidFill>
                  <a:srgbClr val="FF0000"/>
                </a:solidFill>
              </a:rPr>
              <a:t>off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several</a:t>
            </a:r>
            <a:r>
              <a:rPr lang="nb-NO" sz="4000" dirty="0">
                <a:solidFill>
                  <a:srgbClr val="FF0000"/>
                </a:solidFill>
              </a:rPr>
              <a:t> (</a:t>
            </a:r>
            <a:r>
              <a:rPr lang="nb-NO" sz="4000" dirty="0" err="1">
                <a:solidFill>
                  <a:srgbClr val="FF0000"/>
                </a:solidFill>
              </a:rPr>
              <a:t>allthough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smaller</a:t>
            </a:r>
            <a:r>
              <a:rPr lang="nb-NO" sz="4000" dirty="0">
                <a:solidFill>
                  <a:srgbClr val="FF0000"/>
                </a:solidFill>
              </a:rPr>
              <a:t>) </a:t>
            </a:r>
            <a:r>
              <a:rPr lang="nb-NO" sz="4000" dirty="0" err="1">
                <a:solidFill>
                  <a:srgbClr val="FF0000"/>
                </a:solidFill>
              </a:rPr>
              <a:t>victories</a:t>
            </a:r>
            <a:r>
              <a:rPr lang="nb-NO" sz="4000" dirty="0">
                <a:solidFill>
                  <a:srgbClr val="FF0000"/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74312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98DF38D-8482-458C-ABE4-E9D8EDDA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What</a:t>
            </a:r>
            <a:r>
              <a:rPr lang="nb-NO" b="1" dirty="0"/>
              <a:t> </a:t>
            </a:r>
            <a:r>
              <a:rPr lang="nb-NO" b="1" dirty="0" err="1"/>
              <a:t>were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(</a:t>
            </a:r>
            <a:r>
              <a:rPr lang="nb-NO" b="1" dirty="0" err="1"/>
              <a:t>small</a:t>
            </a:r>
            <a:r>
              <a:rPr lang="nb-NO" b="1" dirty="0"/>
              <a:t>) </a:t>
            </a:r>
            <a:r>
              <a:rPr lang="nb-NO" b="1" dirty="0" err="1"/>
              <a:t>victories</a:t>
            </a:r>
            <a:r>
              <a:rPr lang="nb-NO" b="1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A1D1E5D-C8B9-4F71-AE19-EB40B8A51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7826"/>
            <a:ext cx="5181600" cy="4189137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err="1"/>
              <a:t>Raised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professional</a:t>
            </a:r>
            <a:r>
              <a:rPr lang="nb-NO" dirty="0"/>
              <a:t> </a:t>
            </a:r>
            <a:r>
              <a:rPr lang="nb-NO" dirty="0" err="1"/>
              <a:t>flag</a:t>
            </a:r>
            <a:r>
              <a:rPr lang="nb-NO" dirty="0"/>
              <a:t> and (</a:t>
            </a:r>
            <a:r>
              <a:rPr lang="nb-NO" dirty="0" err="1"/>
              <a:t>tried</a:t>
            </a:r>
            <a:r>
              <a:rPr lang="nb-NO" dirty="0"/>
              <a:t> to) hold it up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Took</a:t>
            </a:r>
            <a:r>
              <a:rPr lang="nb-NO" dirty="0"/>
              <a:t> </a:t>
            </a:r>
            <a:r>
              <a:rPr lang="nb-NO" dirty="0" err="1"/>
              <a:t>actively</a:t>
            </a:r>
            <a:r>
              <a:rPr lang="nb-NO" dirty="0"/>
              <a:t> part in </a:t>
            </a:r>
            <a:r>
              <a:rPr lang="nb-NO" dirty="0" err="1"/>
              <a:t>working</a:t>
            </a:r>
            <a:r>
              <a:rPr lang="nb-NO" dirty="0"/>
              <a:t> </a:t>
            </a:r>
            <a:r>
              <a:rPr lang="nb-NO" dirty="0" err="1"/>
              <a:t>groups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Collaborated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others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D4E394B1-FB6D-430E-8A6D-157C6B3B9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7826"/>
            <a:ext cx="6035040" cy="4023360"/>
          </a:xfrm>
        </p:spPr>
      </p:pic>
    </p:spTree>
    <p:extLst>
      <p:ext uri="{BB962C8B-B14F-4D97-AF65-F5344CB8AC3E}">
        <p14:creationId xmlns:p14="http://schemas.microsoft.com/office/powerpoint/2010/main" val="270023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3DE6891-0AB9-40B8-85A3-B1E46925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0000"/>
                </a:solidFill>
              </a:rPr>
              <a:t>Politics</a:t>
            </a:r>
            <a:r>
              <a:rPr lang="nb-NO" b="1" dirty="0">
                <a:solidFill>
                  <a:srgbClr val="FF0000"/>
                </a:solidFill>
              </a:rPr>
              <a:t> and </a:t>
            </a:r>
            <a:r>
              <a:rPr lang="nb-NO" b="1" dirty="0" err="1">
                <a:solidFill>
                  <a:srgbClr val="FF0000"/>
                </a:solidFill>
              </a:rPr>
              <a:t>the</a:t>
            </a:r>
            <a:r>
              <a:rPr lang="nb-NO" b="1" dirty="0">
                <a:solidFill>
                  <a:srgbClr val="FF0000"/>
                </a:solidFill>
              </a:rPr>
              <a:t> Convention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18ABB50-8160-426A-A280-676A93F1C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3067"/>
            <a:ext cx="4591640" cy="4253895"/>
          </a:xfrm>
        </p:spPr>
        <p:txBody>
          <a:bodyPr>
            <a:normAutofit/>
          </a:bodyPr>
          <a:lstStyle/>
          <a:p>
            <a:r>
              <a:rPr lang="en-GB" b="1" i="1" u="sng" dirty="0">
                <a:solidFill>
                  <a:srgbClr val="FF0000"/>
                </a:solidFill>
              </a:rPr>
              <a:t>Nominations:</a:t>
            </a:r>
            <a:r>
              <a:rPr lang="en-GB" dirty="0">
                <a:solidFill>
                  <a:srgbClr val="FF0000"/>
                </a:solidFill>
              </a:rPr>
              <a:t> Pushing nomination to inscription</a:t>
            </a:r>
          </a:p>
          <a:p>
            <a:r>
              <a:rPr lang="en-GB" b="1" i="1" u="sng" dirty="0">
                <a:solidFill>
                  <a:srgbClr val="FF0000"/>
                </a:solidFill>
              </a:rPr>
              <a:t>State of Conservation Reports:</a:t>
            </a:r>
            <a:r>
              <a:rPr lang="en-GB" dirty="0">
                <a:solidFill>
                  <a:srgbClr val="FF0000"/>
                </a:solidFill>
              </a:rPr>
              <a:t> Fear of inscribing a WHP on the List of WH in Danger</a:t>
            </a:r>
          </a:p>
          <a:p>
            <a:r>
              <a:rPr lang="en-GB" b="1" i="1" u="sng" dirty="0">
                <a:solidFill>
                  <a:srgbClr val="FF0000"/>
                </a:solidFill>
              </a:rPr>
              <a:t>Result</a:t>
            </a:r>
            <a:r>
              <a:rPr lang="en-GB" dirty="0">
                <a:solidFill>
                  <a:srgbClr val="FF0000"/>
                </a:solidFill>
              </a:rPr>
              <a:t>: Dramatically reducing the integrity and credibility of the Convention and the WH List 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xmlns="" id="{F5A51AD4-CD03-4EA6-9EFB-7F4E99CFB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54" y="2111604"/>
            <a:ext cx="6794979" cy="3966583"/>
          </a:xfrm>
        </p:spPr>
      </p:pic>
    </p:spTree>
    <p:extLst>
      <p:ext uri="{BB962C8B-B14F-4D97-AF65-F5344CB8AC3E}">
        <p14:creationId xmlns:p14="http://schemas.microsoft.com/office/powerpoint/2010/main" val="389495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dc15e87e6184dc285cecc59dfe3e409 xmlns="99b93dda-0db1-4804-bcd9-79ac3408f7b3">
      <Terms xmlns="http://schemas.microsoft.com/office/infopath/2007/PartnerControls"/>
    </gdc15e87e6184dc285cecc59dfe3e409>
    <TaxCatchAll xmlns="99b93dda-0db1-4804-bcd9-79ac3408f7b3"/>
    <a707137999d24c5390df78a72943486a xmlns="99b93dda-0db1-4804-bcd9-79ac3408f7b3">
      <Terms xmlns="http://schemas.microsoft.com/office/infopath/2007/PartnerControls"/>
    </a707137999d24c5390df78a72943486a>
    <AvtaltDato xmlns="99b93dda-0db1-4804-bcd9-79ac3408f7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iljødirektoratet Dokument" ma:contentTypeID="0x010100D14BD004BF1C4459B890F3727F0925800025F58B9452900A40913CE0B05589EEB9" ma:contentTypeVersion="1" ma:contentTypeDescription="Opprett et nytt dokument. " ma:contentTypeScope="" ma:versionID="68094076d63119f1abbad7b06a79e843">
  <xsd:schema xmlns:xsd="http://www.w3.org/2001/XMLSchema" xmlns:xs="http://www.w3.org/2001/XMLSchema" xmlns:p="http://schemas.microsoft.com/office/2006/metadata/properties" xmlns:ns2="99b93dda-0db1-4804-bcd9-79ac3408f7b3" targetNamespace="http://schemas.microsoft.com/office/2006/metadata/properties" ma:root="true" ma:fieldsID="3502f851fc3eb1277cbd37dadec55f70" ns2:_="">
    <xsd:import namespace="99b93dda-0db1-4804-bcd9-79ac3408f7b3"/>
    <xsd:element name="properties">
      <xsd:complexType>
        <xsd:sequence>
          <xsd:element name="documentManagement">
            <xsd:complexType>
              <xsd:all>
                <xsd:element ref="ns2:gdc15e87e6184dc285cecc59dfe3e409" minOccurs="0"/>
                <xsd:element ref="ns2:TaxCatchAll" minOccurs="0"/>
                <xsd:element ref="ns2:TaxCatchAllLabel" minOccurs="0"/>
                <xsd:element ref="ns2:a707137999d24c5390df78a72943486a" minOccurs="0"/>
                <xsd:element ref="ns2:Avtalt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93dda-0db1-4804-bcd9-79ac3408f7b3" elementFormDefault="qualified">
    <xsd:import namespace="http://schemas.microsoft.com/office/2006/documentManagement/types"/>
    <xsd:import namespace="http://schemas.microsoft.com/office/infopath/2007/PartnerControls"/>
    <xsd:element name="gdc15e87e6184dc285cecc59dfe3e409" ma:index="8" nillable="true" ma:taxonomy="true" ma:internalName="gdc15e87e6184dc285cecc59dfe3e409" ma:taxonomyFieldName="Dokumentkategori" ma:displayName="Dokumentkategori" ma:default="" ma:fieldId="{0dc15e87-e618-4dc2-85ce-cc59dfe3e409}" ma:taxonomyMulti="true" ma:sspId="f3010fb3-0ead-40f9-8418-3186255a05f9" ma:termSetId="53e1fc6a-97c5-4630-8402-445232887b9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4f1e344-ee5f-4689-8ea8-880bbb95faae}" ma:internalName="TaxCatchAll" ma:showField="CatchAllData" ma:web="2f4ea5aa-b1ea-460b-8a80-db5b80c93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4f1e344-ee5f-4689-8ea8-880bbb95faae}" ma:internalName="TaxCatchAllLabel" ma:readOnly="true" ma:showField="CatchAllDataLabel" ma:web="2f4ea5aa-b1ea-460b-8a80-db5b80c93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707137999d24c5390df78a72943486a" ma:index="12" nillable="true" ma:taxonomy="true" ma:internalName="a707137999d24c5390df78a72943486a" ma:taxonomyFieldName="Stikkord" ma:displayName="Stikkord" ma:readOnly="false" ma:default="" ma:fieldId="{a7071379-99d2-4c53-90df-78a72943486a}" ma:taxonomyMulti="true" ma:sspId="f3010fb3-0ead-40f9-8418-3186255a05f9" ma:termSetId="5b9839b4-4137-4aaf-bfa7-b3e208cd47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vtaltDato" ma:index="14" nillable="true" ma:displayName="Avtalt dato" ma:format="DateOnly" ma:indexed="true" ma:internalName="AvtaltDato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5BE1F-AF26-49F0-B2BB-600B4C013491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99b93dda-0db1-4804-bcd9-79ac3408f7b3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2A30EB-94D7-46AD-9C57-530366DFD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93dda-0db1-4804-bcd9-79ac3408f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F8FD2-1D51-4C4A-8C71-115E6DF095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847</Words>
  <Application>Microsoft Office PowerPoint</Application>
  <PresentationFormat>Brugerdefineret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Office-tema</vt:lpstr>
      <vt:lpstr>PowerPoint-præsentation</vt:lpstr>
      <vt:lpstr>Norway  – member of the World Heritage Committee</vt:lpstr>
      <vt:lpstr>The Committee is responsible for:</vt:lpstr>
      <vt:lpstr>42COM Timetable</vt:lpstr>
      <vt:lpstr>How did we prepare for the meeting?</vt:lpstr>
      <vt:lpstr>So how did we do? Rather; this is what we had to deal with: </vt:lpstr>
      <vt:lpstr>Main perception:</vt:lpstr>
      <vt:lpstr>What were the (small) victories?</vt:lpstr>
      <vt:lpstr>Politics and the Convention</vt:lpstr>
      <vt:lpstr>Development and/or conservation?</vt:lpstr>
      <vt:lpstr>We would like to thank you for: 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Varvin, Hilde Løveid</dc:creator>
  <cp:lastModifiedBy>Lars Kjær Larsen</cp:lastModifiedBy>
  <cp:revision>29</cp:revision>
  <cp:lastPrinted>2018-09-07T10:57:17Z</cp:lastPrinted>
  <dcterms:created xsi:type="dcterms:W3CDTF">2018-08-15T13:06:09Z</dcterms:created>
  <dcterms:modified xsi:type="dcterms:W3CDTF">2018-09-10T18:54:20Z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0x010100D14BD004BF1C4459B890F3727F0925800025F58B9452900A40913CE0B05589EEB9</vt:lpwstr>
  </property>
  <property fmtid="{D5CDD505-2E9C-101B-9397-08002B2CF9AE}" pid="3" name="Stikkord">
    <vt:lpwstr/>
  </property>
  <property fmtid="{D5CDD505-2E9C-101B-9397-08002B2CF9AE}" pid="4" name="Dokumentkategori">
    <vt:lpwstr/>
  </property>
</Properties>
</file>